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66" r:id="rId4"/>
    <p:sldId id="269" r:id="rId5"/>
    <p:sldId id="282" r:id="rId6"/>
    <p:sldId id="281" r:id="rId7"/>
    <p:sldId id="279" r:id="rId8"/>
    <p:sldId id="270" r:id="rId9"/>
    <p:sldId id="274" r:id="rId10"/>
    <p:sldId id="283" r:id="rId11"/>
    <p:sldId id="284" r:id="rId12"/>
    <p:sldId id="275" r:id="rId13"/>
    <p:sldId id="285" r:id="rId14"/>
    <p:sldId id="271" r:id="rId15"/>
    <p:sldId id="276" r:id="rId16"/>
    <p:sldId id="277" r:id="rId17"/>
    <p:sldId id="278" r:id="rId18"/>
    <p:sldId id="259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747"/>
    <a:srgbClr val="CF2794"/>
    <a:srgbClr val="D3101C"/>
    <a:srgbClr val="F6CF40"/>
    <a:srgbClr val="F4C61C"/>
    <a:srgbClr val="F9DF84"/>
    <a:srgbClr val="F6BF92"/>
    <a:srgbClr val="F9AD6F"/>
    <a:srgbClr val="F6DC40"/>
    <a:srgbClr val="F2E7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48" y="43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554B3-74F6-485A-B545-11B2BF3C0F89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3CB88-E535-4A7B-BE08-3EFE1EBA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97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CB88-E535-4A7B-BE08-3EFE1EBACB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882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CB88-E535-4A7B-BE08-3EFE1EBACB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88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0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65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0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7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2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3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6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673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59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7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0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12BDD-EE85-4E4A-9555-7463884D325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EFB59-86AA-45E4-B92D-EDA5BF556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3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svg"/><Relationship Id="rId7" Type="http://schemas.openxmlformats.org/officeDocument/2006/relationships/image" Target="../media/image26.png"/><Relationship Id="rId12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 flipH="1">
            <a:off x="1907704" y="3478882"/>
            <a:ext cx="1842685" cy="2038350"/>
          </a:xfrm>
          <a:prstGeom prst="line">
            <a:avLst/>
          </a:prstGeom>
          <a:noFill/>
          <a:ln w="50800" cap="rnd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3"/>
          <p:cNvSpPr txBox="1"/>
          <p:nvPr/>
        </p:nvSpPr>
        <p:spPr>
          <a:xfrm>
            <a:off x="-11640" y="119909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춤을 즐길 줄 아는 당신이 보상을 받도록</a:t>
            </a:r>
            <a:endParaRPr lang="ko-KR" altLang="en-US" sz="24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1640" y="53869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rgbClr val="F6CF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스텝인투러브</a:t>
            </a:r>
            <a:endParaRPr lang="ko-KR" altLang="en-US" sz="4000" dirty="0">
              <a:solidFill>
                <a:srgbClr val="F6CF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81189" y="1703331"/>
            <a:ext cx="3381626" cy="5154669"/>
            <a:chOff x="5904972" y="1429417"/>
            <a:chExt cx="3594203" cy="5478705"/>
          </a:xfrm>
        </p:grpSpPr>
        <p:pic>
          <p:nvPicPr>
            <p:cNvPr id="9" name="Picture 2" descr="C:\Users\148\Downloads\KakaoTalk_20201125_184621497_0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138" y="1558201"/>
              <a:ext cx="2304256" cy="498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148\Downloads\5cb0633d80f2cf201a4c325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972" y="1429417"/>
              <a:ext cx="3594203" cy="547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직선 연결선 11"/>
          <p:cNvCxnSpPr/>
          <p:nvPr/>
        </p:nvCxnSpPr>
        <p:spPr>
          <a:xfrm flipH="1">
            <a:off x="-252536" y="-75778"/>
            <a:ext cx="1085850" cy="1104900"/>
          </a:xfrm>
          <a:prstGeom prst="line">
            <a:avLst/>
          </a:prstGeom>
          <a:noFill/>
          <a:ln w="508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020272" y="-75778"/>
            <a:ext cx="1085850" cy="1104900"/>
          </a:xfrm>
          <a:prstGeom prst="line">
            <a:avLst/>
          </a:prstGeom>
          <a:noFill/>
          <a:ln w="508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7125419" y="5966428"/>
            <a:ext cx="1085850" cy="1104900"/>
          </a:xfrm>
          <a:prstGeom prst="line">
            <a:avLst/>
          </a:prstGeom>
          <a:noFill/>
          <a:ln w="508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-828600" y="3001525"/>
            <a:ext cx="1842685" cy="2038350"/>
          </a:xfrm>
          <a:prstGeom prst="line">
            <a:avLst/>
          </a:prstGeom>
          <a:noFill/>
          <a:ln w="50800" cap="rnd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7956376" y="1836699"/>
            <a:ext cx="1842685" cy="2038350"/>
          </a:xfrm>
          <a:prstGeom prst="line">
            <a:avLst/>
          </a:prstGeom>
          <a:noFill/>
          <a:ln w="50800" cap="rnd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3895632" y="5381847"/>
            <a:ext cx="1368152" cy="593212"/>
          </a:xfrm>
          <a:prstGeom prst="roundRect">
            <a:avLst/>
          </a:prstGeom>
          <a:solidFill>
            <a:srgbClr val="F4C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C:\Users\148\Downloads\danc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520" y="4941166"/>
            <a:ext cx="1656185" cy="16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1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496" y="832734"/>
            <a:ext cx="3643719" cy="5336358"/>
            <a:chOff x="1886044" y="1076476"/>
            <a:chExt cx="3643719" cy="5336358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55776" y="1498841"/>
              <a:ext cx="2304256" cy="4491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148\Downloads\5cb0633d80f2cf201a4c325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044" y="1076476"/>
              <a:ext cx="3643719" cy="5336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6FEC39-3D39-A84A-8DDD-DDC77D63E263}"/>
              </a:ext>
            </a:extLst>
          </p:cNvPr>
          <p:cNvSpPr txBox="1"/>
          <p:nvPr/>
        </p:nvSpPr>
        <p:spPr>
          <a:xfrm>
            <a:off x="4402333" y="1715324"/>
            <a:ext cx="934871" cy="156966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9600" b="1" dirty="0">
                <a:solidFill>
                  <a:schemeClr val="bg1">
                    <a:lumMod val="8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2</a:t>
            </a:r>
            <a:endParaRPr kumimoji="1" lang="x-none" altLang="en-US" sz="9600" b="1" dirty="0">
              <a:solidFill>
                <a:schemeClr val="bg1">
                  <a:lumMod val="8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DAD2DAA-001B-7D4F-B4D3-3F5C6280BB03}"/>
              </a:ext>
            </a:extLst>
          </p:cNvPr>
          <p:cNvSpPr txBox="1"/>
          <p:nvPr/>
        </p:nvSpPr>
        <p:spPr>
          <a:xfrm>
            <a:off x="5341870" y="2207766"/>
            <a:ext cx="30494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C000"/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GAMIFICATION</a:t>
            </a:r>
            <a:endParaRPr kumimoji="1" lang="x-none" altLang="en-US" sz="3200" b="1" dirty="0">
              <a:solidFill>
                <a:srgbClr val="FFC000"/>
              </a:solidFill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13E37062-EC64-44BA-9D3A-B71C6B1AC363}"/>
              </a:ext>
            </a:extLst>
          </p:cNvPr>
          <p:cNvSpPr txBox="1">
            <a:spLocks/>
          </p:cNvSpPr>
          <p:nvPr/>
        </p:nvSpPr>
        <p:spPr>
          <a:xfrm>
            <a:off x="5337204" y="3429000"/>
            <a:ext cx="3699292" cy="65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AI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모션인식을 통해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내가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    </a:t>
            </a:r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따라한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동작의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정확도를 점수화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13E37062-EC64-44BA-9D3A-B71C6B1AC363}"/>
              </a:ext>
            </a:extLst>
          </p:cNvPr>
          <p:cNvSpPr txBox="1">
            <a:spLocks/>
          </p:cNvSpPr>
          <p:nvPr/>
        </p:nvSpPr>
        <p:spPr>
          <a:xfrm>
            <a:off x="5337204" y="4293096"/>
            <a:ext cx="3699292" cy="65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게임화 요소를 넣어서 정확도를 높여가는 과정에서 자연스러운 춤 학습이 가능함 </a:t>
            </a:r>
          </a:p>
        </p:txBody>
      </p:sp>
      <p:cxnSp>
        <p:nvCxnSpPr>
          <p:cNvPr id="10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 소개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7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02363" y="824795"/>
            <a:ext cx="3643719" cy="5336358"/>
            <a:chOff x="1886044" y="1076476"/>
            <a:chExt cx="3643719" cy="5336358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55776" y="1498841"/>
              <a:ext cx="2304256" cy="4491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148\Downloads\5cb0633d80f2cf201a4c325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044" y="1076476"/>
              <a:ext cx="3643719" cy="5336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AD039F2-9CCE-4147-8CA4-81CB4B54D8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" r="7623"/>
          <a:stretch/>
        </p:blipFill>
        <p:spPr>
          <a:xfrm>
            <a:off x="2018966" y="1988840"/>
            <a:ext cx="2433062" cy="3008268"/>
          </a:xfrm>
          <a:prstGeom prst="rect">
            <a:avLst/>
          </a:prstGeom>
          <a:ln>
            <a:noFill/>
          </a:ln>
          <a:effectLst>
            <a:outerShdw blurRad="88900" dist="38100" dir="10800000" sx="103000" sy="103000" algn="r" rotWithShape="0">
              <a:prstClr val="black">
                <a:alpha val="44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36FEC39-3D39-A84A-8DDD-DDC77D63E263}"/>
              </a:ext>
            </a:extLst>
          </p:cNvPr>
          <p:cNvSpPr txBox="1"/>
          <p:nvPr/>
        </p:nvSpPr>
        <p:spPr>
          <a:xfrm>
            <a:off x="4421146" y="1679325"/>
            <a:ext cx="960519" cy="156966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9600" b="1" dirty="0">
                <a:solidFill>
                  <a:schemeClr val="bg1">
                    <a:lumMod val="8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3</a:t>
            </a:r>
            <a:endParaRPr kumimoji="1" lang="x-none" altLang="en-US" sz="9600" b="1" dirty="0">
              <a:solidFill>
                <a:schemeClr val="bg1">
                  <a:lumMod val="8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DAD2DAA-001B-7D4F-B4D3-3F5C6280BB03}"/>
              </a:ext>
            </a:extLst>
          </p:cNvPr>
          <p:cNvSpPr txBox="1"/>
          <p:nvPr/>
        </p:nvSpPr>
        <p:spPr>
          <a:xfrm>
            <a:off x="5292080" y="2060848"/>
            <a:ext cx="206069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C000"/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Posting &amp;</a:t>
            </a:r>
            <a:endParaRPr kumimoji="1" lang="x-none" altLang="en-US" sz="3200" b="1" dirty="0">
              <a:solidFill>
                <a:srgbClr val="FFC000"/>
              </a:solidFill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AD2DAA-001B-7D4F-B4D3-3F5C6280BB03}"/>
              </a:ext>
            </a:extLst>
          </p:cNvPr>
          <p:cNvSpPr txBox="1"/>
          <p:nvPr/>
        </p:nvSpPr>
        <p:spPr>
          <a:xfrm>
            <a:off x="6588224" y="2484185"/>
            <a:ext cx="246093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C000"/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Distribution</a:t>
            </a:r>
            <a:endParaRPr kumimoji="1" lang="x-none" altLang="en-US" sz="3200" b="1" dirty="0">
              <a:solidFill>
                <a:srgbClr val="FFC000"/>
              </a:solidFill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13E37062-EC64-44BA-9D3A-B71C6B1AC363}"/>
              </a:ext>
            </a:extLst>
          </p:cNvPr>
          <p:cNvSpPr txBox="1">
            <a:spLocks/>
          </p:cNvSpPr>
          <p:nvPr/>
        </p:nvSpPr>
        <p:spPr>
          <a:xfrm>
            <a:off x="5292080" y="3630508"/>
            <a:ext cx="3617613" cy="65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15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초 분량의 하이라이트 부분을 업로드 하여 기존 커버댄스    </a:t>
            </a:r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포스팅의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어려움을 최소화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13E37062-EC64-44BA-9D3A-B71C6B1AC363}"/>
              </a:ext>
            </a:extLst>
          </p:cNvPr>
          <p:cNvSpPr txBox="1">
            <a:spLocks/>
          </p:cNvSpPr>
          <p:nvPr/>
        </p:nvSpPr>
        <p:spPr>
          <a:xfrm>
            <a:off x="5292079" y="4548471"/>
            <a:ext cx="3617613" cy="65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좋아요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재생 수치에 따라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개인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댄스지갑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으로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Klay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획득</a:t>
            </a:r>
          </a:p>
        </p:txBody>
      </p:sp>
      <p:cxnSp>
        <p:nvCxnSpPr>
          <p:cNvPr id="13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 소개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97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148\Downloads\connor-jalbert-ax6DaZfREYQ-unsplash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102823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5535" y="260648"/>
            <a:ext cx="5616625" cy="3783629"/>
            <a:chOff x="323527" y="223483"/>
            <a:chExt cx="5616625" cy="3783629"/>
          </a:xfrm>
        </p:grpSpPr>
        <p:pic>
          <p:nvPicPr>
            <p:cNvPr id="11266" name="Picture 2" descr="C:\Users\148\Downloads\KakaoTalk_20201125_18462149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927171"/>
              <a:ext cx="5145404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148\Downloads\5cb0633d80f2cf201a4c325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240025" y="-693015"/>
              <a:ext cx="3783629" cy="5616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 소개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86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783953"/>
              </p:ext>
            </p:extLst>
          </p:nvPr>
        </p:nvGraphicFramePr>
        <p:xfrm>
          <a:off x="5132518" y="4262978"/>
          <a:ext cx="3520380" cy="1937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8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65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6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300" b="0" spc="250" dirty="0">
                          <a:solidFill>
                            <a:srgbClr val="F5371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Bandal"/>
                        </a:rPr>
                        <a:t>유저보상</a:t>
                      </a:r>
                      <a:endParaRPr sz="13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Bandal"/>
                      </a:endParaRPr>
                    </a:p>
                  </a:txBody>
                  <a:tcPr marL="0" marR="0" marT="0" marB="0">
                    <a:lnL w="3175">
                      <a:solidFill>
                        <a:srgbClr val="D9D9D9"/>
                      </a:solidFill>
                      <a:prstDash val="solid"/>
                    </a:lnL>
                    <a:lnT w="3175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207645" indent="0">
                        <a:lnSpc>
                          <a:spcPct val="100000"/>
                        </a:lnSpc>
                        <a:buFont typeface="kiloji"/>
                        <a:buNone/>
                        <a:tabLst>
                          <a:tab pos="320040" algn="l"/>
                          <a:tab pos="2047875" algn="l"/>
                        </a:tabLst>
                      </a:pPr>
                      <a:endParaRPr lang="en-US" sz="1100" spc="35" dirty="0">
                        <a:solidFill>
                          <a:srgbClr val="F5371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WenQuanYi Micro Hei"/>
                      </a:endParaRPr>
                    </a:p>
                    <a:p>
                      <a:pPr marL="379095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tabLst>
                          <a:tab pos="320040" algn="l"/>
                          <a:tab pos="2047875" algn="l"/>
                        </a:tabLst>
                      </a:pPr>
                      <a:r>
                        <a:rPr lang="en-US" altLang="ko-KR" sz="1100" spc="35" dirty="0">
                          <a:solidFill>
                            <a:srgbClr val="F5371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Danc</a:t>
                      </a:r>
                      <a:r>
                        <a:rPr sz="1100" spc="35" dirty="0">
                          <a:solidFill>
                            <a:srgbClr val="F5371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er(Creator)	</a:t>
                      </a:r>
                      <a:r>
                        <a:rPr lang="en-US" sz="1100" b="0" spc="95" dirty="0">
                          <a:solidFill>
                            <a:srgbClr val="F5371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7</a:t>
                      </a:r>
                      <a:r>
                        <a:rPr sz="1100" b="0" spc="95" dirty="0">
                          <a:solidFill>
                            <a:srgbClr val="F5371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Bandal"/>
                        </a:rPr>
                        <a:t>0</a:t>
                      </a:r>
                      <a:r>
                        <a:rPr sz="1100" b="0" spc="-320" dirty="0">
                          <a:solidFill>
                            <a:srgbClr val="F5371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Bandal"/>
                        </a:rPr>
                        <a:t> </a:t>
                      </a:r>
                      <a:r>
                        <a:rPr sz="1100" b="0" spc="270" dirty="0">
                          <a:solidFill>
                            <a:srgbClr val="F5371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Bandal"/>
                        </a:rPr>
                        <a:t>%</a:t>
                      </a:r>
                      <a:endParaRPr sz="11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Bandal"/>
                      </a:endParaRPr>
                    </a:p>
                  </a:txBody>
                  <a:tcPr marL="0" marR="0" marT="4632" marB="0">
                    <a:lnR w="3175">
                      <a:solidFill>
                        <a:srgbClr val="D9D9D9"/>
                      </a:solidFill>
                      <a:prstDash val="solid"/>
                    </a:lnR>
                    <a:lnT w="3175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303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300" b="0" spc="160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Bandal"/>
                        </a:rPr>
                        <a:t>시스템</a:t>
                      </a:r>
                      <a:endParaRPr sz="13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Bandal"/>
                      </a:endParaRPr>
                    </a:p>
                  </a:txBody>
                  <a:tcPr marL="0" marR="0" marT="0" marB="0">
                    <a:lnL w="3175">
                      <a:solidFill>
                        <a:srgbClr val="D9D9D9"/>
                      </a:solidFill>
                      <a:prstDash val="solid"/>
                    </a:lnL>
                    <a:lnT w="6350">
                      <a:solidFill>
                        <a:srgbClr val="D9D9D9"/>
                      </a:solidFill>
                      <a:prstDash val="solid"/>
                    </a:lnT>
                    <a:lnB w="3175">
                      <a:solidFill>
                        <a:srgbClr val="D9D9D9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379095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tabLst>
                          <a:tab pos="320040" algn="l"/>
                          <a:tab pos="2136140" algn="l"/>
                        </a:tabLst>
                      </a:pPr>
                      <a:r>
                        <a:rPr sz="1100" spc="-135" dirty="0" err="1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저작권</a:t>
                      </a:r>
                      <a:r>
                        <a:rPr sz="1100" spc="-135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	</a:t>
                      </a:r>
                      <a:r>
                        <a:rPr sz="1100" spc="35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5</a:t>
                      </a:r>
                      <a:r>
                        <a:rPr sz="1100" spc="-145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 </a:t>
                      </a:r>
                      <a:r>
                        <a:rPr sz="1100" spc="80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%</a:t>
                      </a:r>
                      <a:endParaRPr lang="en-US" sz="1100" spc="0" dirty="0">
                        <a:solidFill>
                          <a:schemeClr val="tx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WenQuanYi Micro Hei"/>
                      </a:endParaRPr>
                    </a:p>
                    <a:p>
                      <a:pPr marL="379095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tabLst>
                          <a:tab pos="320040" algn="l"/>
                          <a:tab pos="2136140" algn="l"/>
                        </a:tabLst>
                      </a:pPr>
                      <a:endParaRPr lang="en-US" sz="1100" spc="0" dirty="0">
                        <a:solidFill>
                          <a:schemeClr val="tx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WenQuanYi Micro Hei"/>
                      </a:endParaRPr>
                    </a:p>
                    <a:p>
                      <a:pPr marL="379095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tabLst>
                          <a:tab pos="320040" algn="l"/>
                          <a:tab pos="2136140" algn="l"/>
                        </a:tabLst>
                      </a:pPr>
                      <a:r>
                        <a:rPr sz="1100" spc="-135" dirty="0" err="1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음원</a:t>
                      </a:r>
                      <a:r>
                        <a:rPr sz="1100" spc="-135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	</a:t>
                      </a:r>
                      <a:r>
                        <a:rPr sz="1100" spc="35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5</a:t>
                      </a:r>
                      <a:r>
                        <a:rPr sz="1100" spc="-145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 </a:t>
                      </a:r>
                      <a:r>
                        <a:rPr sz="1100" spc="80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%</a:t>
                      </a:r>
                      <a:endParaRPr lang="en-US" sz="1100" spc="0" dirty="0">
                        <a:solidFill>
                          <a:schemeClr val="tx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WenQuanYi Micro Hei"/>
                      </a:endParaRPr>
                    </a:p>
                    <a:p>
                      <a:pPr marL="379095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tabLst>
                          <a:tab pos="320040" algn="l"/>
                          <a:tab pos="2136140" algn="l"/>
                        </a:tabLst>
                      </a:pPr>
                      <a:endParaRPr lang="en-US" sz="1100" spc="0" dirty="0">
                        <a:solidFill>
                          <a:schemeClr val="tx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WenQuanYi Micro Hei"/>
                      </a:endParaRPr>
                    </a:p>
                    <a:p>
                      <a:pPr marL="379095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tabLst>
                          <a:tab pos="320040" algn="l"/>
                          <a:tab pos="2136140" algn="l"/>
                        </a:tabLst>
                      </a:pPr>
                      <a:r>
                        <a:rPr sz="1100" spc="5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Community	</a:t>
                      </a:r>
                      <a:r>
                        <a:rPr sz="1100" spc="35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5</a:t>
                      </a:r>
                      <a:r>
                        <a:rPr sz="1100" spc="-145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 </a:t>
                      </a:r>
                      <a:r>
                        <a:rPr sz="1100" spc="80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%</a:t>
                      </a:r>
                      <a:endParaRPr lang="en-US" sz="1100" spc="0" dirty="0">
                        <a:solidFill>
                          <a:schemeClr val="tx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WenQuanYi Micro Hei"/>
                      </a:endParaRPr>
                    </a:p>
                    <a:p>
                      <a:pPr marL="379095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tabLst>
                          <a:tab pos="320040" algn="l"/>
                          <a:tab pos="2136140" algn="l"/>
                        </a:tabLst>
                      </a:pPr>
                      <a:endParaRPr lang="en-US" sz="1100" spc="0" dirty="0">
                        <a:solidFill>
                          <a:schemeClr val="tx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WenQuanYi Micro Hei"/>
                      </a:endParaRPr>
                    </a:p>
                    <a:p>
                      <a:pPr marL="379095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tabLst>
                          <a:tab pos="320040" algn="l"/>
                          <a:tab pos="2136140" algn="l"/>
                        </a:tabLst>
                      </a:pPr>
                      <a:r>
                        <a:rPr lang="en-US" sz="1100" spc="20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STEP IT</a:t>
                      </a:r>
                      <a:r>
                        <a:rPr sz="1100" spc="20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	</a:t>
                      </a:r>
                      <a:r>
                        <a:rPr sz="1100" spc="45" dirty="0">
                          <a:solidFill>
                            <a:srgbClr val="1A1615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  <a:cs typeface="WenQuanYi Micro Hei"/>
                        </a:rPr>
                        <a:t>15%</a:t>
                      </a:r>
                      <a:endParaRPr sz="11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  <a:cs typeface="WenQuanYi Micro Hei"/>
                      </a:endParaRPr>
                    </a:p>
                  </a:txBody>
                  <a:tcPr marL="0" marR="0" marT="4632" marB="0">
                    <a:lnR w="3175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317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6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7842511" y="80809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비즈니스 모델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Овал 24">
            <a:extLst>
              <a:ext uri="{FF2B5EF4-FFF2-40B4-BE49-F238E27FC236}">
                <a16:creationId xmlns:a16="http://schemas.microsoft.com/office/drawing/2014/main" xmlns="" id="{4064EDA6-0F91-4CEA-AE0D-92AEB1192F5D}"/>
              </a:ext>
            </a:extLst>
          </p:cNvPr>
          <p:cNvSpPr/>
          <p:nvPr/>
        </p:nvSpPr>
        <p:spPr>
          <a:xfrm>
            <a:off x="1977293" y="4013563"/>
            <a:ext cx="920084" cy="825451"/>
          </a:xfrm>
          <a:prstGeom prst="ellipse">
            <a:avLst/>
          </a:prstGeom>
          <a:noFill/>
          <a:ln w="28575">
            <a:solidFill>
              <a:srgbClr val="F5C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4" name="Овал 24">
            <a:extLst>
              <a:ext uri="{FF2B5EF4-FFF2-40B4-BE49-F238E27FC236}">
                <a16:creationId xmlns:a16="http://schemas.microsoft.com/office/drawing/2014/main" xmlns="" id="{1319F764-49D9-438E-93A0-9CC99446847D}"/>
              </a:ext>
            </a:extLst>
          </p:cNvPr>
          <p:cNvSpPr/>
          <p:nvPr/>
        </p:nvSpPr>
        <p:spPr>
          <a:xfrm>
            <a:off x="3571216" y="3978700"/>
            <a:ext cx="920084" cy="825451"/>
          </a:xfrm>
          <a:prstGeom prst="ellipse">
            <a:avLst/>
          </a:prstGeom>
          <a:noFill/>
          <a:ln w="28575">
            <a:solidFill>
              <a:srgbClr val="F5C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6" name="Овал 24">
            <a:extLst>
              <a:ext uri="{FF2B5EF4-FFF2-40B4-BE49-F238E27FC236}">
                <a16:creationId xmlns:a16="http://schemas.microsoft.com/office/drawing/2014/main" xmlns="" id="{81A23639-EBC4-477D-9772-FF204EDBCA10}"/>
              </a:ext>
            </a:extLst>
          </p:cNvPr>
          <p:cNvSpPr/>
          <p:nvPr/>
        </p:nvSpPr>
        <p:spPr>
          <a:xfrm>
            <a:off x="383370" y="3986416"/>
            <a:ext cx="920084" cy="825451"/>
          </a:xfrm>
          <a:prstGeom prst="ellipse">
            <a:avLst/>
          </a:prstGeom>
          <a:noFill/>
          <a:ln w="28575">
            <a:solidFill>
              <a:srgbClr val="F5C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7" name="Текст 8">
            <a:extLst>
              <a:ext uri="{FF2B5EF4-FFF2-40B4-BE49-F238E27FC236}">
                <a16:creationId xmlns:a16="http://schemas.microsoft.com/office/drawing/2014/main" xmlns="" id="{0FF30EE1-85BB-4C23-9437-E9FF94B7D04B}"/>
              </a:ext>
            </a:extLst>
          </p:cNvPr>
          <p:cNvSpPr txBox="1">
            <a:spLocks/>
          </p:cNvSpPr>
          <p:nvPr/>
        </p:nvSpPr>
        <p:spPr>
          <a:xfrm flipH="1">
            <a:off x="375327" y="4277749"/>
            <a:ext cx="920084" cy="260413"/>
          </a:xfrm>
          <a:prstGeom prst="rect">
            <a:avLst/>
          </a:prstGeom>
          <a:noFill/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079">
              <a:spcBef>
                <a:spcPts val="0"/>
              </a:spcBef>
              <a:buNone/>
            </a:pPr>
            <a:r>
              <a:rPr lang="en-US" sz="1400" b="1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Tahoma" panose="020B0604030504040204" pitchFamily="34" charset="0"/>
              </a:rPr>
              <a:t>Dancing</a:t>
            </a:r>
          </a:p>
        </p:txBody>
      </p:sp>
      <p:sp>
        <p:nvSpPr>
          <p:cNvPr id="45" name="화살표: 아래쪽 43">
            <a:extLst>
              <a:ext uri="{FF2B5EF4-FFF2-40B4-BE49-F238E27FC236}">
                <a16:creationId xmlns:a16="http://schemas.microsoft.com/office/drawing/2014/main" xmlns="" id="{D838E348-B018-4010-8D88-8E8028DD1EE1}"/>
              </a:ext>
            </a:extLst>
          </p:cNvPr>
          <p:cNvSpPr/>
          <p:nvPr/>
        </p:nvSpPr>
        <p:spPr>
          <a:xfrm rot="16200000">
            <a:off x="1492650" y="4277255"/>
            <a:ext cx="287404" cy="336222"/>
          </a:xfrm>
          <a:prstGeom prst="downArrow">
            <a:avLst/>
          </a:prstGeom>
          <a:solidFill>
            <a:srgbClr val="F5C747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9" name="그래픽 57">
            <a:extLst>
              <a:ext uri="{FF2B5EF4-FFF2-40B4-BE49-F238E27FC236}">
                <a16:creationId xmlns:a16="http://schemas.microsoft.com/office/drawing/2014/main" xmlns="" id="{0FB34E8B-57F9-4E12-A5C7-19EDFCFB6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834767" y="5855339"/>
            <a:ext cx="294160" cy="279805"/>
          </a:xfrm>
          <a:prstGeom prst="rect">
            <a:avLst/>
          </a:prstGeom>
        </p:spPr>
      </p:pic>
      <p:sp>
        <p:nvSpPr>
          <p:cNvPr id="53" name="화살표: 아래쪽 43">
            <a:extLst>
              <a:ext uri="{FF2B5EF4-FFF2-40B4-BE49-F238E27FC236}">
                <a16:creationId xmlns:a16="http://schemas.microsoft.com/office/drawing/2014/main" xmlns="" id="{D838E348-B018-4010-8D88-8E8028DD1EE1}"/>
              </a:ext>
            </a:extLst>
          </p:cNvPr>
          <p:cNvSpPr/>
          <p:nvPr/>
        </p:nvSpPr>
        <p:spPr>
          <a:xfrm rot="16200000">
            <a:off x="3086573" y="4277255"/>
            <a:ext cx="287404" cy="336222"/>
          </a:xfrm>
          <a:prstGeom prst="downArrow">
            <a:avLst/>
          </a:prstGeom>
          <a:solidFill>
            <a:srgbClr val="F5C747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54" name="Текст 8">
            <a:extLst>
              <a:ext uri="{FF2B5EF4-FFF2-40B4-BE49-F238E27FC236}">
                <a16:creationId xmlns:a16="http://schemas.microsoft.com/office/drawing/2014/main" xmlns="" id="{0FF30EE1-85BB-4C23-9437-E9FF94B7D04B}"/>
              </a:ext>
            </a:extLst>
          </p:cNvPr>
          <p:cNvSpPr txBox="1">
            <a:spLocks/>
          </p:cNvSpPr>
          <p:nvPr/>
        </p:nvSpPr>
        <p:spPr>
          <a:xfrm flipH="1">
            <a:off x="1980822" y="4281152"/>
            <a:ext cx="920084" cy="260413"/>
          </a:xfrm>
          <a:prstGeom prst="rect">
            <a:avLst/>
          </a:prstGeom>
          <a:noFill/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079">
              <a:spcBef>
                <a:spcPts val="0"/>
              </a:spcBef>
              <a:buNone/>
            </a:pPr>
            <a:r>
              <a:rPr lang="en-US" sz="1400" b="1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Tahoma" panose="020B0604030504040204" pitchFamily="34" charset="0"/>
              </a:rPr>
              <a:t>Scoring</a:t>
            </a:r>
          </a:p>
        </p:txBody>
      </p:sp>
      <p:sp>
        <p:nvSpPr>
          <p:cNvPr id="55" name="Текст 8">
            <a:extLst>
              <a:ext uri="{FF2B5EF4-FFF2-40B4-BE49-F238E27FC236}">
                <a16:creationId xmlns:a16="http://schemas.microsoft.com/office/drawing/2014/main" xmlns="" id="{0FF30EE1-85BB-4C23-9437-E9FF94B7D04B}"/>
              </a:ext>
            </a:extLst>
          </p:cNvPr>
          <p:cNvSpPr txBox="1">
            <a:spLocks/>
          </p:cNvSpPr>
          <p:nvPr/>
        </p:nvSpPr>
        <p:spPr>
          <a:xfrm flipH="1">
            <a:off x="1935388" y="6068990"/>
            <a:ext cx="1094619" cy="262586"/>
          </a:xfrm>
          <a:prstGeom prst="rect">
            <a:avLst/>
          </a:prstGeom>
          <a:noFill/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079">
              <a:spcBef>
                <a:spcPts val="0"/>
              </a:spcBef>
              <a:buNone/>
            </a:pPr>
            <a:r>
              <a:rPr lang="en-US" sz="1200" b="1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Tahoma" panose="020B0604030504040204" pitchFamily="34" charset="0"/>
              </a:rPr>
              <a:t>Distribution</a:t>
            </a:r>
          </a:p>
        </p:txBody>
      </p:sp>
      <p:sp>
        <p:nvSpPr>
          <p:cNvPr id="63" name="Текст 8">
            <a:extLst>
              <a:ext uri="{FF2B5EF4-FFF2-40B4-BE49-F238E27FC236}">
                <a16:creationId xmlns:a16="http://schemas.microsoft.com/office/drawing/2014/main" xmlns="" id="{0FF30EE1-85BB-4C23-9437-E9FF94B7D04B}"/>
              </a:ext>
            </a:extLst>
          </p:cNvPr>
          <p:cNvSpPr txBox="1">
            <a:spLocks/>
          </p:cNvSpPr>
          <p:nvPr/>
        </p:nvSpPr>
        <p:spPr>
          <a:xfrm flipH="1">
            <a:off x="3567687" y="4278409"/>
            <a:ext cx="920084" cy="260413"/>
          </a:xfrm>
          <a:prstGeom prst="rect">
            <a:avLst/>
          </a:prstGeom>
          <a:noFill/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079">
              <a:spcBef>
                <a:spcPts val="0"/>
              </a:spcBef>
              <a:buNone/>
            </a:pPr>
            <a:r>
              <a:rPr lang="en-US" sz="1400" b="1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Tahoma" panose="020B0604030504040204" pitchFamily="34" charset="0"/>
              </a:rPr>
              <a:t>Posting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837044" y="5251456"/>
            <a:ext cx="3200586" cy="1080120"/>
            <a:chOff x="1259632" y="2330315"/>
            <a:chExt cx="3344450" cy="1242701"/>
          </a:xfrm>
        </p:grpSpPr>
        <p:cxnSp>
          <p:nvCxnSpPr>
            <p:cNvPr id="65" name="직선 연결선 64"/>
            <p:cNvCxnSpPr/>
            <p:nvPr/>
          </p:nvCxnSpPr>
          <p:spPr>
            <a:xfrm flipH="1">
              <a:off x="4593736" y="2330315"/>
              <a:ext cx="3529" cy="1242701"/>
            </a:xfrm>
            <a:prstGeom prst="line">
              <a:avLst/>
            </a:prstGeom>
            <a:ln w="28575">
              <a:solidFill>
                <a:srgbClr val="F5C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H="1">
              <a:off x="1259632" y="3573016"/>
              <a:ext cx="3344450" cy="0"/>
            </a:xfrm>
            <a:prstGeom prst="line">
              <a:avLst/>
            </a:prstGeom>
            <a:ln w="28575">
              <a:solidFill>
                <a:srgbClr val="F5C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flipV="1">
              <a:off x="1259632" y="2330315"/>
              <a:ext cx="0" cy="1242701"/>
            </a:xfrm>
            <a:prstGeom prst="straightConnector1">
              <a:avLst/>
            </a:prstGeom>
            <a:ln w="28575">
              <a:solidFill>
                <a:srgbClr val="F5C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1943449" y="4924123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Free</a:t>
            </a:r>
          </a:p>
          <a:p>
            <a:pPr algn="ctr"/>
            <a:r>
              <a:rPr lang="en-US" altLang="ko-KR" sz="12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Coin Deposit</a:t>
            </a:r>
            <a:endParaRPr lang="ko-KR" altLang="en-US" sz="1200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82677" y="492412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Free</a:t>
            </a:r>
            <a:endParaRPr lang="ko-KR" altLang="en-US" sz="1200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36435" y="4924123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 Coin</a:t>
            </a:r>
            <a:endParaRPr lang="ko-KR" altLang="en-US" sz="1200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6" name="Текст 8">
            <a:extLst>
              <a:ext uri="{FF2B5EF4-FFF2-40B4-BE49-F238E27FC236}">
                <a16:creationId xmlns:a16="http://schemas.microsoft.com/office/drawing/2014/main" xmlns="" id="{0FF30EE1-85BB-4C23-9437-E9FF94B7D04B}"/>
              </a:ext>
            </a:extLst>
          </p:cNvPr>
          <p:cNvSpPr txBox="1">
            <a:spLocks/>
          </p:cNvSpPr>
          <p:nvPr/>
        </p:nvSpPr>
        <p:spPr>
          <a:xfrm flipH="1">
            <a:off x="1099246" y="6381822"/>
            <a:ext cx="2676175" cy="125423"/>
          </a:xfrm>
          <a:prstGeom prst="rect">
            <a:avLst/>
          </a:prstGeom>
          <a:noFill/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079">
              <a:spcBef>
                <a:spcPts val="0"/>
              </a:spcBef>
              <a:buNone/>
            </a:pPr>
            <a:r>
              <a:rPr lang="en-US" altLang="ko-KR" sz="1200" b="1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ahoma" panose="020B0604030504040204" pitchFamily="34" charset="0"/>
              </a:rPr>
              <a:t>User Reward </a:t>
            </a:r>
            <a:r>
              <a:rPr lang="en-US" altLang="ko-KR" sz="1200" b="1" dirty="0">
                <a:solidFill>
                  <a:srgbClr val="FF00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ahoma" panose="020B0604030504040204" pitchFamily="34" charset="0"/>
              </a:rPr>
              <a:t>70%</a:t>
            </a:r>
            <a:r>
              <a:rPr lang="en-US" altLang="ko-KR" sz="1200" b="1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ahoma" panose="020B0604030504040204" pitchFamily="34" charset="0"/>
              </a:rPr>
              <a:t> / System </a:t>
            </a:r>
            <a:r>
              <a:rPr lang="en-US" altLang="ko-KR" sz="1200" b="1" dirty="0">
                <a:solidFill>
                  <a:srgbClr val="FF00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ahoma" panose="020B0604030504040204" pitchFamily="34" charset="0"/>
              </a:rPr>
              <a:t>30%</a:t>
            </a:r>
            <a:endParaRPr lang="en-US" sz="1200" b="1" dirty="0">
              <a:solidFill>
                <a:srgbClr val="FF0000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ahoma" panose="020B0604030504040204" pitchFamily="34" charset="0"/>
            </a:endParaRPr>
          </a:p>
        </p:txBody>
      </p:sp>
      <p:sp>
        <p:nvSpPr>
          <p:cNvPr id="77" name="Текст 8">
            <a:extLst>
              <a:ext uri="{FF2B5EF4-FFF2-40B4-BE49-F238E27FC236}">
                <a16:creationId xmlns:a16="http://schemas.microsoft.com/office/drawing/2014/main" xmlns="" id="{0FF30EE1-85BB-4C23-9437-E9FF94B7D04B}"/>
              </a:ext>
            </a:extLst>
          </p:cNvPr>
          <p:cNvSpPr txBox="1">
            <a:spLocks/>
          </p:cNvSpPr>
          <p:nvPr/>
        </p:nvSpPr>
        <p:spPr>
          <a:xfrm flipH="1">
            <a:off x="-363616" y="455486"/>
            <a:ext cx="4985086" cy="167694"/>
          </a:xfrm>
          <a:prstGeom prst="rect">
            <a:avLst/>
          </a:prstGeom>
          <a:noFill/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079">
              <a:spcBef>
                <a:spcPts val="0"/>
              </a:spcBef>
              <a:buNone/>
            </a:pPr>
            <a:r>
              <a:rPr lang="ko-KR" altLang="en-US" sz="2400" b="1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Tahoma" panose="020B0604030504040204" pitchFamily="34" charset="0"/>
              </a:rPr>
              <a:t>수익 모델</a:t>
            </a:r>
            <a:endParaRPr lang="en-US" sz="2400" b="1" dirty="0">
              <a:latin typeface="AppleSDGothicNeoH00" panose="02000503000000000000" pitchFamily="2" charset="-127"/>
              <a:ea typeface="AppleSDGothicNeoH00" panose="02000503000000000000" pitchFamily="2" charset="-127"/>
              <a:cs typeface="Tahoma" panose="020B060403050404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C02924F8-21AD-4496-B2D3-F2285F41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34" y="1222535"/>
            <a:ext cx="877764" cy="6999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1EDA461A-87BB-4041-B133-394A553EE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721" y="1223552"/>
            <a:ext cx="848354" cy="698955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B0DEA6DC-9D86-4955-A5AE-DF21AE3219F2}"/>
              </a:ext>
            </a:extLst>
          </p:cNvPr>
          <p:cNvCxnSpPr>
            <a:cxnSpLocks/>
          </p:cNvCxnSpPr>
          <p:nvPr/>
        </p:nvCxnSpPr>
        <p:spPr>
          <a:xfrm>
            <a:off x="4716016" y="1301422"/>
            <a:ext cx="0" cy="43598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A285210B-0D11-4ACE-B3D6-C9E20DA5E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688" y="2140374"/>
            <a:ext cx="776767" cy="4651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FF7869B-F622-4446-9141-CFB8170A3E3A}"/>
              </a:ext>
            </a:extLst>
          </p:cNvPr>
          <p:cNvSpPr txBox="1"/>
          <p:nvPr/>
        </p:nvSpPr>
        <p:spPr>
          <a:xfrm>
            <a:off x="1372371" y="2197417"/>
            <a:ext cx="144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A</a:t>
            </a:r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: </a:t>
            </a:r>
            <a:r>
              <a:rPr lang="ko-KR" altLang="en-US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엔터테인먼트</a:t>
            </a:r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 </a:t>
            </a:r>
            <a:r>
              <a:rPr lang="ko-KR" altLang="en-US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회사 </a:t>
            </a:r>
            <a:endParaRPr lang="en-US" altLang="ko-KR" sz="900" dirty="0"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  <a:p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(</a:t>
            </a:r>
            <a:r>
              <a:rPr lang="ko-KR" altLang="en-US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신곡 홍보</a:t>
            </a:r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, </a:t>
            </a:r>
            <a:r>
              <a:rPr lang="ko-KR" altLang="en-US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댄스 광고</a:t>
            </a:r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)</a:t>
            </a:r>
            <a:endParaRPr lang="ko-KR" altLang="en-US" sz="900" dirty="0"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3FFAA35-079B-46F1-A0E9-A91550683B18}"/>
              </a:ext>
            </a:extLst>
          </p:cNvPr>
          <p:cNvSpPr txBox="1"/>
          <p:nvPr/>
        </p:nvSpPr>
        <p:spPr>
          <a:xfrm>
            <a:off x="2713163" y="2236218"/>
            <a:ext cx="209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Posting: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댄스 영상 이용한 마케팅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/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신곡 홍보 가능 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E5B149D0-CE0B-4588-BCB4-87ED31D3D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7678" y="2107674"/>
            <a:ext cx="362924" cy="47703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23007E07-96C6-4EE3-8F14-E07A2C571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4829" y="2730858"/>
            <a:ext cx="319685" cy="44244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D06D259A-DA4D-4698-B50F-9CE0B0E6DD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5956" y="3385801"/>
            <a:ext cx="351843" cy="43366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36F2B91-998E-4554-95EC-AC943EF3A936}"/>
              </a:ext>
            </a:extLst>
          </p:cNvPr>
          <p:cNvSpPr txBox="1"/>
          <p:nvPr/>
        </p:nvSpPr>
        <p:spPr>
          <a:xfrm>
            <a:off x="5444794" y="2797200"/>
            <a:ext cx="22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b</a:t>
            </a:r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:K-pop</a:t>
            </a:r>
            <a:r>
              <a:rPr lang="ko-KR" altLang="en-US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을 좋아하는</a:t>
            </a:r>
            <a:endParaRPr lang="en-US" altLang="ko-KR" sz="900" dirty="0"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  <a:p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20</a:t>
            </a:r>
            <a:r>
              <a:rPr lang="ko-KR" altLang="en-US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대 여성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EE7F8C-3FCA-4E45-B986-58DBEF9186EB}"/>
              </a:ext>
            </a:extLst>
          </p:cNvPr>
          <p:cNvSpPr txBox="1"/>
          <p:nvPr/>
        </p:nvSpPr>
        <p:spPr>
          <a:xfrm>
            <a:off x="5482518" y="3444576"/>
            <a:ext cx="167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c</a:t>
            </a:r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: </a:t>
            </a:r>
            <a:r>
              <a:rPr lang="ko-KR" altLang="en-US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아이돌을 좋아하는 </a:t>
            </a:r>
            <a:endParaRPr lang="en-US" altLang="ko-KR" sz="900" dirty="0"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  <a:p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10/20</a:t>
            </a:r>
            <a:r>
              <a:rPr lang="ko-KR" altLang="en-US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444E329-217F-485B-BA43-25EA216CEC09}"/>
              </a:ext>
            </a:extLst>
          </p:cNvPr>
          <p:cNvSpPr txBox="1"/>
          <p:nvPr/>
        </p:nvSpPr>
        <p:spPr>
          <a:xfrm>
            <a:off x="6595334" y="2725242"/>
            <a:ext cx="207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Watching: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다른 유저의 영상 시청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Posting: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본인만의 댄스 콘텐츠 제작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1AA4A27-B50A-46EB-8011-4A25DF657581}"/>
              </a:ext>
            </a:extLst>
          </p:cNvPr>
          <p:cNvSpPr txBox="1"/>
          <p:nvPr/>
        </p:nvSpPr>
        <p:spPr>
          <a:xfrm>
            <a:off x="6580102" y="2216888"/>
            <a:ext cx="184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Searching: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콘텐츠 제공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Posting: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홍보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11C1F28-F176-4A33-880E-DBF38DFFF00B}"/>
              </a:ext>
            </a:extLst>
          </p:cNvPr>
          <p:cNvSpPr txBox="1"/>
          <p:nvPr/>
        </p:nvSpPr>
        <p:spPr>
          <a:xfrm>
            <a:off x="5523018" y="2289728"/>
            <a:ext cx="1674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a</a:t>
            </a:r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: </a:t>
            </a:r>
            <a:r>
              <a:rPr lang="ko-KR" altLang="en-US" sz="900" dirty="0" err="1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인플루엔서</a:t>
            </a:r>
            <a:endParaRPr lang="ko-KR" altLang="en-US" sz="900" dirty="0"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0EE3B736-EF30-4BFD-BE67-DBA790129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371" y="2746338"/>
            <a:ext cx="869783" cy="502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EB3B76C-0FD4-4F72-BC07-ED4B2A55A3B1}"/>
              </a:ext>
            </a:extLst>
          </p:cNvPr>
          <p:cNvSpPr txBox="1"/>
          <p:nvPr/>
        </p:nvSpPr>
        <p:spPr>
          <a:xfrm>
            <a:off x="1327182" y="2869952"/>
            <a:ext cx="144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B</a:t>
            </a:r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: </a:t>
            </a:r>
            <a:r>
              <a:rPr lang="ko-KR" altLang="en-US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사용자 맞춤형 배너 광고 및 배경 삽입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6CEEF1C-3571-4545-BE8A-40B527E24276}"/>
              </a:ext>
            </a:extLst>
          </p:cNvPr>
          <p:cNvSpPr txBox="1"/>
          <p:nvPr/>
        </p:nvSpPr>
        <p:spPr>
          <a:xfrm>
            <a:off x="2674682" y="2861182"/>
            <a:ext cx="1844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Dancing: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비식별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 데이터 이용한 타겟팅 마케팅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/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배경 영상 사용 홍보 가능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32A5899-A7A6-481D-8640-E269A44A30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902" y="3429000"/>
            <a:ext cx="811470" cy="44515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467D5B0-4448-4EBE-ABD6-AA5A503E673B}"/>
              </a:ext>
            </a:extLst>
          </p:cNvPr>
          <p:cNvSpPr txBox="1"/>
          <p:nvPr/>
        </p:nvSpPr>
        <p:spPr>
          <a:xfrm>
            <a:off x="1372371" y="3478888"/>
            <a:ext cx="144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C</a:t>
            </a:r>
            <a:r>
              <a:rPr lang="en-US" altLang="ko-KR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: </a:t>
            </a:r>
            <a:r>
              <a:rPr lang="ko-KR" altLang="en-US" sz="900" dirty="0"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사용자 대상 제품 및 상품 광고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20EA39A-355B-48C1-870A-810AD1434BB1}"/>
              </a:ext>
            </a:extLst>
          </p:cNvPr>
          <p:cNvSpPr txBox="1"/>
          <p:nvPr/>
        </p:nvSpPr>
        <p:spPr>
          <a:xfrm>
            <a:off x="2674682" y="3462781"/>
            <a:ext cx="209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Posting: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영상에 제품 혹은 로고 광고 삽입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9B6458C-293C-42F5-9676-6F0021E97096}"/>
              </a:ext>
            </a:extLst>
          </p:cNvPr>
          <p:cNvSpPr txBox="1"/>
          <p:nvPr/>
        </p:nvSpPr>
        <p:spPr>
          <a:xfrm>
            <a:off x="6615523" y="3444576"/>
            <a:ext cx="207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Watching: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아이돌 영상 시청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Posting: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본인만의 댄스 콘텐츠 제작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</p:txBody>
      </p:sp>
      <p:pic>
        <p:nvPicPr>
          <p:cNvPr id="50" name="Picture 2" descr="C:\Users\148\Downloads\checkmark.png">
            <a:extLst>
              <a:ext uri="{FF2B5EF4-FFF2-40B4-BE49-F238E27FC236}">
                <a16:creationId xmlns:a16="http://schemas.microsoft.com/office/drawing/2014/main" xmlns="" id="{B6888F2F-DC1F-42B2-B60C-1C700CF90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4" y="234698"/>
            <a:ext cx="873349" cy="8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84584" y="68398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  </a:t>
            </a:r>
            <a:r>
              <a:rPr lang="ko-KR" altLang="en-US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활용 기술</a:t>
            </a:r>
          </a:p>
        </p:txBody>
      </p:sp>
      <p:pic>
        <p:nvPicPr>
          <p:cNvPr id="27" name="Picture 2" descr="C:\Users\148\Downloads\check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" y="476672"/>
            <a:ext cx="873349" cy="8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630824" y="1350021"/>
            <a:ext cx="3774507" cy="2473058"/>
            <a:chOff x="4599454" y="1661743"/>
            <a:chExt cx="4149010" cy="3135407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599454" y="1661743"/>
              <a:ext cx="4149010" cy="31354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3" name="Picture 2" descr="Top-down versus Bottom-up Pose Estimation">
              <a:extLst>
                <a:ext uri="{FF2B5EF4-FFF2-40B4-BE49-F238E27FC236}">
                  <a16:creationId xmlns:a16="http://schemas.microsoft.com/office/drawing/2014/main" xmlns="" id="{5E5CE036-41DC-4689-BE7B-B6ECB48DF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3439" y="1731964"/>
              <a:ext cx="4002244" cy="2954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5FB24E-AF15-4F8B-B211-9D054DE0C86F}"/>
              </a:ext>
            </a:extLst>
          </p:cNvPr>
          <p:cNvSpPr txBox="1"/>
          <p:nvPr/>
        </p:nvSpPr>
        <p:spPr>
          <a:xfrm>
            <a:off x="831666" y="4728015"/>
            <a:ext cx="5405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  <a:sym typeface="Wingdings" panose="05000000000000000000" pitchFamily="2" charset="2"/>
              </a:rPr>
              <a:t>Pose estimation 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  <a:sym typeface="Wingdings" panose="05000000000000000000" pitchFamily="2" charset="2"/>
              </a:rPr>
              <a:t>기법 중 하나인 </a:t>
            </a:r>
            <a:r>
              <a:rPr lang="en-US" altLang="ko-KR" dirty="0" err="1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Hrnet</a:t>
            </a: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딥러닝</a:t>
            </a: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기술을 활용한 댄스 영상 정교화 작업 및 평가  </a:t>
            </a:r>
            <a:endParaRPr lang="en-US" altLang="ko-KR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pPr algn="ctr"/>
            <a:endParaRPr lang="en-US" altLang="ko-KR" sz="8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0664" y="1272573"/>
            <a:ext cx="3347864" cy="2648573"/>
            <a:chOff x="1" y="1477750"/>
            <a:chExt cx="3923927" cy="2388926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" y="1477750"/>
              <a:ext cx="3923927" cy="238892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D0FFF3DD-B26D-4AAE-A1B0-59853BB8774E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4783" y="1628800"/>
              <a:ext cx="3740344" cy="22378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7587871" y="1268760"/>
            <a:ext cx="1556129" cy="3666921"/>
            <a:chOff x="4716017" y="505068"/>
            <a:chExt cx="1872207" cy="441174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0" name="모서리가 둥근 직사각형 29"/>
            <p:cNvSpPr/>
            <p:nvPr/>
          </p:nvSpPr>
          <p:spPr>
            <a:xfrm>
              <a:off x="4716017" y="505068"/>
              <a:ext cx="1872207" cy="441174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6CBA5062-B231-474E-B8FA-376337DDD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2349" y="3753681"/>
              <a:ext cx="1206837" cy="91328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025CCFDC-5C4E-4E00-BA00-C3217B00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6868" y="657359"/>
              <a:ext cx="1510504" cy="138240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787DD930-E9D6-4D38-B51E-A1472A40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6868" y="2163555"/>
              <a:ext cx="1510504" cy="1373852"/>
            </a:xfrm>
            <a:prstGeom prst="rect">
              <a:avLst/>
            </a:prstGeom>
          </p:spPr>
        </p:pic>
      </p:grpSp>
      <p:cxnSp>
        <p:nvCxnSpPr>
          <p:cNvPr id="23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활용 기술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E179DAA-EE8A-4EA0-8053-62BA2961F9D5}"/>
              </a:ext>
            </a:extLst>
          </p:cNvPr>
          <p:cNvSpPr txBox="1"/>
          <p:nvPr/>
        </p:nvSpPr>
        <p:spPr>
          <a:xfrm>
            <a:off x="485590" y="4039418"/>
            <a:ext cx="317849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C000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Deep</a:t>
            </a:r>
            <a:r>
              <a:rPr kumimoji="1" lang="ko-KR" altLang="en-US" sz="3200" b="1" dirty="0">
                <a:solidFill>
                  <a:srgbClr val="FFC000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 </a:t>
            </a:r>
            <a:r>
              <a:rPr kumimoji="1" lang="en-US" altLang="ko-KR" sz="3200" b="1" dirty="0">
                <a:solidFill>
                  <a:srgbClr val="FFC000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Learning </a:t>
            </a:r>
            <a:endParaRPr kumimoji="1" lang="x-none" altLang="en-US" sz="3200" b="1" dirty="0">
              <a:solidFill>
                <a:srgbClr val="FFC000"/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3BA939C-E994-4944-A413-6F8EA26BA4C3}"/>
              </a:ext>
            </a:extLst>
          </p:cNvPr>
          <p:cNvSpPr txBox="1"/>
          <p:nvPr/>
        </p:nvSpPr>
        <p:spPr>
          <a:xfrm>
            <a:off x="6806411" y="5115442"/>
            <a:ext cx="235814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C000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AI Scoring </a:t>
            </a:r>
            <a:endParaRPr kumimoji="1" lang="x-none" altLang="en-US" sz="3200" b="1" dirty="0">
              <a:solidFill>
                <a:srgbClr val="FFC000"/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27FB119-13E9-4860-985E-CFEA8B2E3232}"/>
              </a:ext>
            </a:extLst>
          </p:cNvPr>
          <p:cNvSpPr txBox="1"/>
          <p:nvPr/>
        </p:nvSpPr>
        <p:spPr>
          <a:xfrm>
            <a:off x="3337168" y="5835712"/>
            <a:ext cx="578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딥러닝 기술을 활용한 사용자 춤 영상의 객관적 평가  </a:t>
            </a:r>
            <a:endParaRPr lang="en-US" altLang="ko-KR" sz="8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61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05FB24E-AF15-4F8B-B211-9D054DE0C86F}"/>
              </a:ext>
            </a:extLst>
          </p:cNvPr>
          <p:cNvSpPr txBox="1"/>
          <p:nvPr/>
        </p:nvSpPr>
        <p:spPr>
          <a:xfrm>
            <a:off x="0" y="4906961"/>
            <a:ext cx="4683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&lt;</a:t>
            </a:r>
            <a:r>
              <a:rPr lang="ko-KR" altLang="en-US" b="1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사용자들을 연결해 줄 수 있는 </a:t>
            </a:r>
            <a:r>
              <a:rPr lang="en-US" altLang="ko-KR" b="1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APP </a:t>
            </a:r>
            <a:r>
              <a:rPr lang="ko-KR" altLang="en-US" b="1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기술</a:t>
            </a:r>
            <a:r>
              <a:rPr lang="en-US" altLang="ko-KR" b="1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&gt;</a:t>
            </a:r>
            <a:r>
              <a:rPr lang="ko-KR" altLang="en-US" b="1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</a:t>
            </a:r>
          </a:p>
          <a:p>
            <a:endParaRPr lang="en-US" altLang="ko-KR" sz="8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React Native 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프레임 워크를 사용한 </a:t>
            </a:r>
            <a:r>
              <a:rPr lang="ko-KR" altLang="en-US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앱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개발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IOS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와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Android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를 연결하는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ko-KR" altLang="en-US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브릿지를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제공하여 줄 수 있음</a:t>
            </a: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5" name="그림 14" descr="Pros and Cons of React Native and Native Apps • Future Mind">
            <a:extLst>
              <a:ext uri="{FF2B5EF4-FFF2-40B4-BE49-F238E27FC236}">
                <a16:creationId xmlns:a16="http://schemas.microsoft.com/office/drawing/2014/main" xmlns="" id="{2223E4CF-2AC4-4EB7-A7B0-347241F175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" y="2741080"/>
            <a:ext cx="3024336" cy="20398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B0CBD2A-F312-418F-A909-E15B4A1B8820}"/>
              </a:ext>
            </a:extLst>
          </p:cNvPr>
          <p:cNvSpPr txBox="1"/>
          <p:nvPr/>
        </p:nvSpPr>
        <p:spPr>
          <a:xfrm>
            <a:off x="4671556" y="4907189"/>
            <a:ext cx="450084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&lt;</a:t>
            </a:r>
            <a:r>
              <a:rPr lang="ko-KR" altLang="en-US" b="1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보상을</a:t>
            </a:r>
            <a:r>
              <a:rPr lang="en-US" altLang="ko-KR" b="1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</a:t>
            </a:r>
            <a:r>
              <a:rPr lang="ko-KR" altLang="en-US" b="1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제공할 수 있는 블록체인 기술</a:t>
            </a:r>
            <a:r>
              <a:rPr lang="en-US" altLang="ko-KR" b="1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&gt;</a:t>
            </a:r>
          </a:p>
          <a:p>
            <a:endParaRPr lang="en-US" altLang="ko-KR" sz="8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플랫폼에 참여할 수 있는 동기를 제공하고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 Bass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 서비스를 확대할 수 있음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</a:t>
            </a:r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8" name="직각 삼각형 27"/>
          <p:cNvSpPr/>
          <p:nvPr/>
        </p:nvSpPr>
        <p:spPr>
          <a:xfrm rot="5400000">
            <a:off x="-3059" y="5472"/>
            <a:ext cx="3439858" cy="3439858"/>
          </a:xfrm>
          <a:prstGeom prst="rtTriangl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/>
          <p:cNvSpPr/>
          <p:nvPr/>
        </p:nvSpPr>
        <p:spPr>
          <a:xfrm rot="10800000">
            <a:off x="5704723" y="5472"/>
            <a:ext cx="3439858" cy="3439858"/>
          </a:xfrm>
          <a:prstGeom prst="rtTriangl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활용 기술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026" name="Picture 2" descr="카카오판 블록체인 '클레이튼' 마침내 공개 - 더비체인">
            <a:extLst>
              <a:ext uri="{FF2B5EF4-FFF2-40B4-BE49-F238E27FC236}">
                <a16:creationId xmlns:a16="http://schemas.microsoft.com/office/drawing/2014/main" xmlns="" id="{6A8F4878-5858-41FF-AB60-8B53ACA3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33" y="2769281"/>
            <a:ext cx="3998830" cy="167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0F6AB01-41D5-467B-AAB6-55B2CC2ED6EF}"/>
              </a:ext>
            </a:extLst>
          </p:cNvPr>
          <p:cNvSpPr txBox="1"/>
          <p:nvPr/>
        </p:nvSpPr>
        <p:spPr>
          <a:xfrm>
            <a:off x="1267895" y="2030294"/>
            <a:ext cx="240803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C000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Application</a:t>
            </a:r>
            <a:endParaRPr kumimoji="1" lang="x-none" altLang="en-US" sz="3200" b="1" dirty="0">
              <a:solidFill>
                <a:srgbClr val="FFC000"/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2DF5CD3-9B46-466C-A692-862D6005AA92}"/>
              </a:ext>
            </a:extLst>
          </p:cNvPr>
          <p:cNvSpPr txBox="1"/>
          <p:nvPr/>
        </p:nvSpPr>
        <p:spPr>
          <a:xfrm>
            <a:off x="5077435" y="2065798"/>
            <a:ext cx="248177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C000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Block Chain</a:t>
            </a:r>
            <a:endParaRPr kumimoji="1" lang="x-none" altLang="en-US" sz="3200" b="1" dirty="0">
              <a:solidFill>
                <a:srgbClr val="FFC000"/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32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E41F5075-5D5E-4C61-9842-82C8BDAEAFD4}"/>
              </a:ext>
            </a:extLst>
          </p:cNvPr>
          <p:cNvCxnSpPr>
            <a:cxnSpLocks/>
          </p:cNvCxnSpPr>
          <p:nvPr/>
        </p:nvCxnSpPr>
        <p:spPr>
          <a:xfrm>
            <a:off x="2279999" y="1620038"/>
            <a:ext cx="0" cy="490530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7AB737C-3A7B-4752-BCE0-86FD9DAEF96A}"/>
              </a:ext>
            </a:extLst>
          </p:cNvPr>
          <p:cNvCxnSpPr>
            <a:cxnSpLocks/>
          </p:cNvCxnSpPr>
          <p:nvPr/>
        </p:nvCxnSpPr>
        <p:spPr>
          <a:xfrm>
            <a:off x="6810141" y="1597365"/>
            <a:ext cx="0" cy="490530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56B3A6EF-6BE8-4575-AB62-4BE774AFF7A7}"/>
              </a:ext>
            </a:extLst>
          </p:cNvPr>
          <p:cNvCxnSpPr>
            <a:cxnSpLocks/>
          </p:cNvCxnSpPr>
          <p:nvPr/>
        </p:nvCxnSpPr>
        <p:spPr>
          <a:xfrm>
            <a:off x="4824203" y="1566746"/>
            <a:ext cx="0" cy="490530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D2E5495-13EE-422B-9AC3-98F9C8430503}"/>
              </a:ext>
            </a:extLst>
          </p:cNvPr>
          <p:cNvSpPr/>
          <p:nvPr/>
        </p:nvSpPr>
        <p:spPr>
          <a:xfrm>
            <a:off x="248754" y="1305227"/>
            <a:ext cx="2031245" cy="320839"/>
          </a:xfrm>
          <a:prstGeom prst="rect">
            <a:avLst/>
          </a:prstGeom>
          <a:solidFill>
            <a:srgbClr val="F9DF8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849D464-348E-4197-A15C-ADF548FE184D}"/>
              </a:ext>
            </a:extLst>
          </p:cNvPr>
          <p:cNvSpPr txBox="1"/>
          <p:nvPr/>
        </p:nvSpPr>
        <p:spPr>
          <a:xfrm>
            <a:off x="301045" y="1673465"/>
            <a:ext cx="18946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창업 아이템을 선정</a:t>
            </a:r>
            <a:endParaRPr lang="en-US" altLang="ko-KR" sz="1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구체화 위한 기획 작업</a:t>
            </a:r>
            <a:endParaRPr lang="en-US" altLang="ko-KR" sz="1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7" name="화살표: 오각형 38">
            <a:extLst>
              <a:ext uri="{FF2B5EF4-FFF2-40B4-BE49-F238E27FC236}">
                <a16:creationId xmlns:a16="http://schemas.microsoft.com/office/drawing/2014/main" xmlns="" id="{08D4849F-F5C2-4042-9BEC-5378AC79856D}"/>
              </a:ext>
            </a:extLst>
          </p:cNvPr>
          <p:cNvSpPr/>
          <p:nvPr/>
        </p:nvSpPr>
        <p:spPr>
          <a:xfrm>
            <a:off x="6810142" y="1305227"/>
            <a:ext cx="2068818" cy="324133"/>
          </a:xfrm>
          <a:prstGeom prst="homePlate">
            <a:avLst>
              <a:gd name="adj" fmla="val 16350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BB2E06AE-C248-42E4-AE8D-7E5B690E38D4}"/>
              </a:ext>
            </a:extLst>
          </p:cNvPr>
          <p:cNvSpPr/>
          <p:nvPr/>
        </p:nvSpPr>
        <p:spPr>
          <a:xfrm>
            <a:off x="2280000" y="1305227"/>
            <a:ext cx="2547573" cy="3241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3BB9B60-1E3B-4FC2-B79C-EEE7BA86730B}"/>
              </a:ext>
            </a:extLst>
          </p:cNvPr>
          <p:cNvSpPr/>
          <p:nvPr/>
        </p:nvSpPr>
        <p:spPr>
          <a:xfrm>
            <a:off x="4827573" y="1305227"/>
            <a:ext cx="1982567" cy="324133"/>
          </a:xfrm>
          <a:prstGeom prst="rect">
            <a:avLst/>
          </a:prstGeom>
          <a:solidFill>
            <a:srgbClr val="F9DF8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33EBF12-412B-4767-9573-A35ECF1A477D}"/>
              </a:ext>
            </a:extLst>
          </p:cNvPr>
          <p:cNvSpPr txBox="1"/>
          <p:nvPr/>
        </p:nvSpPr>
        <p:spPr>
          <a:xfrm>
            <a:off x="533759" y="1326613"/>
            <a:ext cx="141291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사업 기획 및 준비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6BF1D28-4AF0-44A7-8CF2-94134661C156}"/>
              </a:ext>
            </a:extLst>
          </p:cNvPr>
          <p:cNvSpPr txBox="1"/>
          <p:nvPr/>
        </p:nvSpPr>
        <p:spPr>
          <a:xfrm>
            <a:off x="2431292" y="1312264"/>
            <a:ext cx="22370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사업 아이템 개발 및 사업초기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59DC26-4742-49E3-A4C0-41C09C60A80B}"/>
              </a:ext>
            </a:extLst>
          </p:cNvPr>
          <p:cNvSpPr txBox="1"/>
          <p:nvPr/>
        </p:nvSpPr>
        <p:spPr>
          <a:xfrm>
            <a:off x="5254018" y="1315826"/>
            <a:ext cx="115094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사업 안정기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4B696B0-9CD2-422E-BB18-B01B4F4CF297}"/>
              </a:ext>
            </a:extLst>
          </p:cNvPr>
          <p:cNvSpPr txBox="1"/>
          <p:nvPr/>
        </p:nvSpPr>
        <p:spPr>
          <a:xfrm>
            <a:off x="7074446" y="1324486"/>
            <a:ext cx="1231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사업 확장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9F74E8D-A0B3-4B56-9B08-EF0075DEF75F}"/>
              </a:ext>
            </a:extLst>
          </p:cNvPr>
          <p:cNvSpPr txBox="1"/>
          <p:nvPr/>
        </p:nvSpPr>
        <p:spPr>
          <a:xfrm>
            <a:off x="4707429" y="1673465"/>
            <a:ext cx="21027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기존 유저 확보 </a:t>
            </a:r>
            <a:endParaRPr lang="en-US" altLang="ko-KR" sz="1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새로운 유저 유입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4BA9497-DAC6-456E-9559-C59070DB75C8}"/>
              </a:ext>
            </a:extLst>
          </p:cNvPr>
          <p:cNvSpPr txBox="1"/>
          <p:nvPr/>
        </p:nvSpPr>
        <p:spPr>
          <a:xfrm>
            <a:off x="2201927" y="1664143"/>
            <a:ext cx="2671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공격적인 마케팅</a:t>
            </a:r>
            <a:endParaRPr lang="en-US" altLang="ko-KR" sz="1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기법을 활용</a:t>
            </a:r>
            <a:endParaRPr lang="en-US" altLang="ko-KR" sz="1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487C4DA-7AAF-4664-820B-99AD392CB712}"/>
              </a:ext>
            </a:extLst>
          </p:cNvPr>
          <p:cNvSpPr txBox="1"/>
          <p:nvPr/>
        </p:nvSpPr>
        <p:spPr>
          <a:xfrm>
            <a:off x="6380133" y="1671951"/>
            <a:ext cx="2850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콘텐츠</a:t>
            </a:r>
            <a:r>
              <a:rPr lang="en-US" altLang="ko-KR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 </a:t>
            </a:r>
            <a:r>
              <a:rPr lang="ko-KR" altLang="en-US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플랫폼 사업 분야 다양화</a:t>
            </a:r>
            <a:endParaRPr lang="en-US" altLang="ko-KR" sz="1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en-US" altLang="ko-KR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(Mobility,</a:t>
            </a:r>
            <a:r>
              <a:rPr lang="ko-KR" altLang="en-US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금융</a:t>
            </a:r>
            <a:r>
              <a:rPr lang="en-US" altLang="ko-KR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 </a:t>
            </a:r>
            <a:r>
              <a:rPr lang="ko-KR" altLang="en-US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의료</a:t>
            </a:r>
            <a:r>
              <a:rPr lang="en-US" altLang="ko-KR" sz="1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BC05C2E9-0D07-4812-8B6B-3D290AC4B48B}"/>
              </a:ext>
            </a:extLst>
          </p:cNvPr>
          <p:cNvGrpSpPr/>
          <p:nvPr/>
        </p:nvGrpSpPr>
        <p:grpSpPr>
          <a:xfrm>
            <a:off x="395536" y="2197846"/>
            <a:ext cx="8004096" cy="338554"/>
            <a:chOff x="310072" y="1822937"/>
            <a:chExt cx="10552097" cy="33855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3932C3F5-D13A-4D25-A680-CA3BB4B697F7}"/>
                </a:ext>
              </a:extLst>
            </p:cNvPr>
            <p:cNvSpPr/>
            <p:nvPr/>
          </p:nvSpPr>
          <p:spPr>
            <a:xfrm>
              <a:off x="310072" y="1822937"/>
              <a:ext cx="230443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① 계획 및 분석</a:t>
              </a:r>
              <a:endPara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B41AB889-7E3A-487A-95B9-000C09E6A5E5}"/>
                </a:ext>
              </a:extLst>
            </p:cNvPr>
            <p:cNvSpPr/>
            <p:nvPr/>
          </p:nvSpPr>
          <p:spPr>
            <a:xfrm>
              <a:off x="2683343" y="1822937"/>
              <a:ext cx="22874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② </a:t>
              </a:r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  <a:cs typeface="Calibri" panose="020F0502020204030204" pitchFamily="34" charset="0"/>
                </a:rPr>
                <a:t>분석 및 설계 </a:t>
              </a:r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endPara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1FD0F940-B391-49F5-AF87-C1B85884672E}"/>
                </a:ext>
              </a:extLst>
            </p:cNvPr>
            <p:cNvSpPr/>
            <p:nvPr/>
          </p:nvSpPr>
          <p:spPr>
            <a:xfrm>
              <a:off x="4771821" y="1822937"/>
              <a:ext cx="14270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③ 개발</a:t>
              </a:r>
              <a:endPara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1A32C838-148D-428A-B785-A1FFF578210D}"/>
                </a:ext>
              </a:extLst>
            </p:cNvPr>
            <p:cNvSpPr/>
            <p:nvPr/>
          </p:nvSpPr>
          <p:spPr>
            <a:xfrm>
              <a:off x="6536341" y="1822937"/>
              <a:ext cx="16797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④ </a:t>
              </a:r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  <a:cs typeface="Calibri" panose="020F0502020204030204" pitchFamily="34" charset="0"/>
                </a:rPr>
                <a:t>테스트</a:t>
              </a:r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endPara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DD459BAD-D8F4-4EDD-949E-12DCC2207C92}"/>
                </a:ext>
              </a:extLst>
            </p:cNvPr>
            <p:cNvSpPr/>
            <p:nvPr/>
          </p:nvSpPr>
          <p:spPr>
            <a:xfrm>
              <a:off x="8766685" y="1822937"/>
              <a:ext cx="209548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⑤ 종료 및 발전</a:t>
              </a:r>
              <a:endPara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C36F3CB1-6A20-4356-9743-0719AD8F9DB8}"/>
              </a:ext>
            </a:extLst>
          </p:cNvPr>
          <p:cNvGrpSpPr/>
          <p:nvPr/>
        </p:nvGrpSpPr>
        <p:grpSpPr>
          <a:xfrm>
            <a:off x="481503" y="2624566"/>
            <a:ext cx="8122945" cy="588410"/>
            <a:chOff x="344717" y="2422315"/>
            <a:chExt cx="10708780" cy="58841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BF2CA924-538B-477B-A0A0-8A700EFE6D34}"/>
                </a:ext>
              </a:extLst>
            </p:cNvPr>
            <p:cNvGrpSpPr/>
            <p:nvPr/>
          </p:nvGrpSpPr>
          <p:grpSpPr>
            <a:xfrm>
              <a:off x="344717" y="2422316"/>
              <a:ext cx="1950049" cy="581401"/>
              <a:chOff x="352694" y="5144572"/>
              <a:chExt cx="2257220" cy="581401"/>
            </a:xfrm>
          </p:grpSpPr>
          <p:sp>
            <p:nvSpPr>
              <p:cNvPr id="61" name="화살표: 아래쪽 30">
                <a:extLst>
                  <a:ext uri="{FF2B5EF4-FFF2-40B4-BE49-F238E27FC236}">
                    <a16:creationId xmlns:a16="http://schemas.microsoft.com/office/drawing/2014/main" xmlns="" id="{18893725-BF77-4007-B839-4EF36B05E30F}"/>
                  </a:ext>
                </a:extLst>
              </p:cNvPr>
              <p:cNvSpPr/>
              <p:nvPr/>
            </p:nvSpPr>
            <p:spPr>
              <a:xfrm rot="16200000">
                <a:off x="1190603" y="4306663"/>
                <a:ext cx="581401" cy="225722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E76E9B48-BEAC-4477-8265-6D491DB9CB23}"/>
                  </a:ext>
                </a:extLst>
              </p:cNvPr>
              <p:cNvSpPr txBox="1"/>
              <p:nvPr/>
            </p:nvSpPr>
            <p:spPr>
              <a:xfrm>
                <a:off x="462577" y="5296771"/>
                <a:ext cx="18054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2020</a:t>
                </a:r>
                <a:r>
                  <a:rPr lang="ko-KR" altLang="en-US" sz="1200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년 상반기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154D570B-CC30-4601-95CA-8F4EF16BA410}"/>
                </a:ext>
              </a:extLst>
            </p:cNvPr>
            <p:cNvGrpSpPr/>
            <p:nvPr/>
          </p:nvGrpSpPr>
          <p:grpSpPr>
            <a:xfrm>
              <a:off x="3572364" y="2422315"/>
              <a:ext cx="1861538" cy="581401"/>
              <a:chOff x="3572364" y="5783305"/>
              <a:chExt cx="1861538" cy="581401"/>
            </a:xfrm>
          </p:grpSpPr>
          <p:sp>
            <p:nvSpPr>
              <p:cNvPr id="59" name="화살표: 아래쪽 31">
                <a:extLst>
                  <a:ext uri="{FF2B5EF4-FFF2-40B4-BE49-F238E27FC236}">
                    <a16:creationId xmlns:a16="http://schemas.microsoft.com/office/drawing/2014/main" xmlns="" id="{643C65AB-E919-4B98-A815-9A9B031F91E3}"/>
                  </a:ext>
                </a:extLst>
              </p:cNvPr>
              <p:cNvSpPr/>
              <p:nvPr/>
            </p:nvSpPr>
            <p:spPr>
              <a:xfrm rot="16200000">
                <a:off x="4212432" y="5143237"/>
                <a:ext cx="581401" cy="1861538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B8941DD9-5DDC-4D47-ABCD-D821088352C1}"/>
                  </a:ext>
                </a:extLst>
              </p:cNvPr>
              <p:cNvSpPr txBox="1"/>
              <p:nvPr/>
            </p:nvSpPr>
            <p:spPr>
              <a:xfrm>
                <a:off x="3572364" y="5935507"/>
                <a:ext cx="164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2020</a:t>
                </a:r>
                <a:r>
                  <a:rPr lang="ko-KR" altLang="en-US" sz="1200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년 하반기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BE26EF4B-9678-4B55-A5E8-82A537C4555F}"/>
                </a:ext>
              </a:extLst>
            </p:cNvPr>
            <p:cNvGrpSpPr/>
            <p:nvPr/>
          </p:nvGrpSpPr>
          <p:grpSpPr>
            <a:xfrm>
              <a:off x="6510459" y="2429324"/>
              <a:ext cx="1861538" cy="581401"/>
              <a:chOff x="6510459" y="5776459"/>
              <a:chExt cx="1861538" cy="581401"/>
            </a:xfrm>
          </p:grpSpPr>
          <p:sp>
            <p:nvSpPr>
              <p:cNvPr id="57" name="화살표: 아래쪽 33">
                <a:extLst>
                  <a:ext uri="{FF2B5EF4-FFF2-40B4-BE49-F238E27FC236}">
                    <a16:creationId xmlns:a16="http://schemas.microsoft.com/office/drawing/2014/main" xmlns="" id="{A57F91D6-02DB-4CDE-8111-22C310358F49}"/>
                  </a:ext>
                </a:extLst>
              </p:cNvPr>
              <p:cNvSpPr/>
              <p:nvPr/>
            </p:nvSpPr>
            <p:spPr>
              <a:xfrm rot="16200000">
                <a:off x="7150527" y="5136391"/>
                <a:ext cx="581401" cy="1861538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012BF724-8650-496C-AF13-47937F9FAC49}"/>
                  </a:ext>
                </a:extLst>
              </p:cNvPr>
              <p:cNvSpPr txBox="1"/>
              <p:nvPr/>
            </p:nvSpPr>
            <p:spPr>
              <a:xfrm>
                <a:off x="6561674" y="5924166"/>
                <a:ext cx="164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2021</a:t>
                </a:r>
                <a:r>
                  <a:rPr lang="ko-KR" altLang="en-US" sz="1200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년 상반기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xmlns="" id="{B19B1F58-9565-497C-8952-B280D81D79FD}"/>
                </a:ext>
              </a:extLst>
            </p:cNvPr>
            <p:cNvGrpSpPr/>
            <p:nvPr/>
          </p:nvGrpSpPr>
          <p:grpSpPr>
            <a:xfrm>
              <a:off x="9191959" y="2429324"/>
              <a:ext cx="1861538" cy="581401"/>
              <a:chOff x="9191959" y="5208912"/>
              <a:chExt cx="1861538" cy="581401"/>
            </a:xfrm>
          </p:grpSpPr>
          <p:sp>
            <p:nvSpPr>
              <p:cNvPr id="55" name="화살표: 아래쪽 34">
                <a:extLst>
                  <a:ext uri="{FF2B5EF4-FFF2-40B4-BE49-F238E27FC236}">
                    <a16:creationId xmlns:a16="http://schemas.microsoft.com/office/drawing/2014/main" xmlns="" id="{016285EB-8F8D-46FA-8A67-BA0AC891F1FD}"/>
                  </a:ext>
                </a:extLst>
              </p:cNvPr>
              <p:cNvSpPr/>
              <p:nvPr/>
            </p:nvSpPr>
            <p:spPr>
              <a:xfrm rot="16200000">
                <a:off x="9832027" y="4568844"/>
                <a:ext cx="581401" cy="1861538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CFA37FE6-672A-4E9F-9CF5-A96BFD232510}"/>
                  </a:ext>
                </a:extLst>
              </p:cNvPr>
              <p:cNvSpPr txBox="1"/>
              <p:nvPr/>
            </p:nvSpPr>
            <p:spPr>
              <a:xfrm>
                <a:off x="9248471" y="5354104"/>
                <a:ext cx="164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2022</a:t>
                </a:r>
                <a:r>
                  <a:rPr lang="ko-KR" altLang="en-US" sz="1200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년 상반기</a:t>
                </a: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1D2D21AD-E69C-48BE-BDA0-ADE2CD55D1A4}"/>
              </a:ext>
            </a:extLst>
          </p:cNvPr>
          <p:cNvGrpSpPr/>
          <p:nvPr/>
        </p:nvGrpSpPr>
        <p:grpSpPr>
          <a:xfrm>
            <a:off x="179512" y="3300890"/>
            <a:ext cx="8713254" cy="771801"/>
            <a:chOff x="238129" y="5429819"/>
            <a:chExt cx="11487005" cy="77180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102D0D11-366D-4DDA-A3D4-1FDA252E087E}"/>
                </a:ext>
              </a:extLst>
            </p:cNvPr>
            <p:cNvSpPr txBox="1"/>
            <p:nvPr/>
          </p:nvSpPr>
          <p:spPr>
            <a:xfrm>
              <a:off x="238129" y="5440283"/>
              <a:ext cx="27415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프로젝트 목표 정의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요구사항 분석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개발 계획 선정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186D02DF-5DDE-4289-957E-157AC9B14457}"/>
                </a:ext>
              </a:extLst>
            </p:cNvPr>
            <p:cNvSpPr txBox="1"/>
            <p:nvPr/>
          </p:nvSpPr>
          <p:spPr>
            <a:xfrm>
              <a:off x="3007280" y="5462956"/>
              <a:ext cx="33585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시스템 설계 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데이터베이스 설계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  <a:p>
              <a:pPr algn="ctr"/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UI 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개발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E54FBB53-2F8B-4C15-83CC-046645710297}"/>
                </a:ext>
              </a:extLst>
            </p:cNvPr>
            <p:cNvSpPr txBox="1"/>
            <p:nvPr/>
          </p:nvSpPr>
          <p:spPr>
            <a:xfrm>
              <a:off x="6580979" y="5548005"/>
              <a:ext cx="2183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품질 검증 서비스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베타 버전 출시 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641A5195-80B9-4891-91F0-FC4D6A3CFD16}"/>
                </a:ext>
              </a:extLst>
            </p:cNvPr>
            <p:cNvSpPr txBox="1"/>
            <p:nvPr/>
          </p:nvSpPr>
          <p:spPr>
            <a:xfrm>
              <a:off x="8979532" y="5429819"/>
              <a:ext cx="27456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서비스 개선 작업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요구사항 피드백 반영 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사업 확장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61A6C96-7383-49D9-969E-78A0815006FD}"/>
              </a:ext>
            </a:extLst>
          </p:cNvPr>
          <p:cNvSpPr/>
          <p:nvPr/>
        </p:nvSpPr>
        <p:spPr>
          <a:xfrm>
            <a:off x="251270" y="5627100"/>
            <a:ext cx="8641495" cy="606224"/>
          </a:xfrm>
          <a:prstGeom prst="rect">
            <a:avLst/>
          </a:prstGeom>
          <a:solidFill>
            <a:srgbClr val="F9DF84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1123632-A3B9-4364-8F50-AE2BDAE3FCA9}"/>
              </a:ext>
            </a:extLst>
          </p:cNvPr>
          <p:cNvSpPr/>
          <p:nvPr/>
        </p:nvSpPr>
        <p:spPr>
          <a:xfrm>
            <a:off x="237464" y="4475408"/>
            <a:ext cx="8641495" cy="820251"/>
          </a:xfrm>
          <a:prstGeom prst="rect">
            <a:avLst/>
          </a:prstGeom>
          <a:solidFill>
            <a:srgbClr val="F9DF84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61DDFEE-C7ED-4877-B03F-A5B45131DF2B}"/>
              </a:ext>
            </a:extLst>
          </p:cNvPr>
          <p:cNvSpPr txBox="1"/>
          <p:nvPr/>
        </p:nvSpPr>
        <p:spPr>
          <a:xfrm>
            <a:off x="2486445" y="4567657"/>
            <a:ext cx="210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앱 개발 비용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1500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만원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C00C830-C37A-4C0E-B4D8-CE96CB32C986}"/>
              </a:ext>
            </a:extLst>
          </p:cNvPr>
          <p:cNvSpPr txBox="1"/>
          <p:nvPr/>
        </p:nvSpPr>
        <p:spPr>
          <a:xfrm>
            <a:off x="279960" y="5828179"/>
            <a:ext cx="197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초기 창업자 출자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600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만원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F5A70E5-67E6-41B0-BC12-1FFDC8FD8D5E}"/>
              </a:ext>
            </a:extLst>
          </p:cNvPr>
          <p:cNvSpPr txBox="1"/>
          <p:nvPr/>
        </p:nvSpPr>
        <p:spPr>
          <a:xfrm>
            <a:off x="2500143" y="4923697"/>
            <a:ext cx="210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서버 비용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100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만원 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월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0C1772F-52F4-43CF-8600-91DFA0B272A9}"/>
              </a:ext>
            </a:extLst>
          </p:cNvPr>
          <p:cNvSpPr txBox="1"/>
          <p:nvPr/>
        </p:nvSpPr>
        <p:spPr>
          <a:xfrm>
            <a:off x="4773545" y="4567656"/>
            <a:ext cx="210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사무실 운영비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40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만원 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월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  <a:endParaRPr lang="ko-KR" altLang="en-US" sz="12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BF0A2E6-9A42-4CA7-B6DB-2C0D3A26CCC4}"/>
              </a:ext>
            </a:extLst>
          </p:cNvPr>
          <p:cNvSpPr txBox="1"/>
          <p:nvPr/>
        </p:nvSpPr>
        <p:spPr>
          <a:xfrm>
            <a:off x="2500143" y="5828178"/>
            <a:ext cx="2131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창업패키지 지원금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1000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만원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1FE1918-1022-4622-817F-4F9F3EC4ECCE}"/>
              </a:ext>
            </a:extLst>
          </p:cNvPr>
          <p:cNvSpPr txBox="1"/>
          <p:nvPr/>
        </p:nvSpPr>
        <p:spPr>
          <a:xfrm>
            <a:off x="4773545" y="4923697"/>
            <a:ext cx="210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마케팅 비용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50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만원 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월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  <a:endParaRPr lang="ko-KR" altLang="en-US" sz="12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6B0D210-A94C-4B62-AA26-4321736A7017}"/>
              </a:ext>
            </a:extLst>
          </p:cNvPr>
          <p:cNvSpPr txBox="1"/>
          <p:nvPr/>
        </p:nvSpPr>
        <p:spPr>
          <a:xfrm>
            <a:off x="6842554" y="5818265"/>
            <a:ext cx="2010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수익 예상 매출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10,000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만원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3528" y="5487361"/>
            <a:ext cx="890282" cy="288221"/>
            <a:chOff x="179512" y="5515865"/>
            <a:chExt cx="890282" cy="28822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46A3DA32-D11C-4F5A-8EAD-DB0F21004A2E}"/>
                </a:ext>
              </a:extLst>
            </p:cNvPr>
            <p:cNvSpPr/>
            <p:nvPr/>
          </p:nvSpPr>
          <p:spPr>
            <a:xfrm>
              <a:off x="179512" y="5516205"/>
              <a:ext cx="890281" cy="28788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endPara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75030AA5-F296-4685-B46F-802794AD5E72}"/>
                </a:ext>
              </a:extLst>
            </p:cNvPr>
            <p:cNvSpPr/>
            <p:nvPr/>
          </p:nvSpPr>
          <p:spPr>
            <a:xfrm>
              <a:off x="179512" y="5515865"/>
              <a:ext cx="89028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자금 조달</a:t>
              </a:r>
              <a:endPara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92871" y="4331299"/>
            <a:ext cx="890282" cy="288221"/>
            <a:chOff x="179512" y="5515865"/>
            <a:chExt cx="890282" cy="28822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46A3DA32-D11C-4F5A-8EAD-DB0F21004A2E}"/>
                </a:ext>
              </a:extLst>
            </p:cNvPr>
            <p:cNvSpPr/>
            <p:nvPr/>
          </p:nvSpPr>
          <p:spPr>
            <a:xfrm>
              <a:off x="179512" y="5516205"/>
              <a:ext cx="890281" cy="28788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endPara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75030AA5-F296-4685-B46F-802794AD5E72}"/>
                </a:ext>
              </a:extLst>
            </p:cNvPr>
            <p:cNvSpPr/>
            <p:nvPr/>
          </p:nvSpPr>
          <p:spPr>
            <a:xfrm>
              <a:off x="179512" y="5515865"/>
              <a:ext cx="89028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소요 비용</a:t>
              </a:r>
              <a:endPara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-13789" y="4438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[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사업화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로드맵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]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cxnSp>
        <p:nvCxnSpPr>
          <p:cNvPr id="68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향후 </a:t>
            </a:r>
            <a:r>
              <a:rPr kumimoji="1" lang="ko-KR" altLang="en-US" sz="1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로드맵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08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3173203" y="2000800"/>
            <a:ext cx="2825293" cy="3764863"/>
          </a:xfrm>
          <a:prstGeom prst="roundRect">
            <a:avLst>
              <a:gd name="adj" fmla="val 12043"/>
            </a:avLst>
          </a:prstGeom>
          <a:solidFill>
            <a:srgbClr val="F9DF84"/>
          </a:solidFill>
          <a:ln>
            <a:noFill/>
          </a:ln>
          <a:effectLst>
            <a:outerShdw blurRad="1524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39195" y="1988840"/>
            <a:ext cx="2825293" cy="3764863"/>
          </a:xfrm>
          <a:prstGeom prst="roundRect">
            <a:avLst>
              <a:gd name="adj" fmla="val 11688"/>
            </a:avLst>
          </a:prstGeom>
          <a:solidFill>
            <a:srgbClr val="F9DF84"/>
          </a:solidFill>
          <a:ln>
            <a:noFill/>
          </a:ln>
          <a:effectLst>
            <a:outerShdw blurRad="1524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62531" y="1988840"/>
            <a:ext cx="2825293" cy="3764863"/>
          </a:xfrm>
          <a:prstGeom prst="roundRect">
            <a:avLst>
              <a:gd name="adj" fmla="val 12399"/>
            </a:avLst>
          </a:prstGeom>
          <a:solidFill>
            <a:srgbClr val="F9DF84"/>
          </a:solidFill>
          <a:ln>
            <a:noFill/>
          </a:ln>
          <a:effectLst>
            <a:outerShdw blurRad="1524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4584" y="68398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  </a:t>
            </a:r>
            <a:r>
              <a:rPr lang="ko-KR" altLang="en-US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향후 로드 맵</a:t>
            </a:r>
          </a:p>
        </p:txBody>
      </p:sp>
      <p:pic>
        <p:nvPicPr>
          <p:cNvPr id="27" name="Picture 2" descr="C:\Users\148\Downloads\check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" y="476672"/>
            <a:ext cx="873349" cy="8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협업 마케팅 | 다온나눔">
            <a:extLst>
              <a:ext uri="{FF2B5EF4-FFF2-40B4-BE49-F238E27FC236}">
                <a16:creationId xmlns:a16="http://schemas.microsoft.com/office/drawing/2014/main" xmlns="" id="{5F736A4A-BE98-43FB-A94F-B723F4FE2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67" y="2741328"/>
            <a:ext cx="2637820" cy="2878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C864A55-966B-439E-BDD6-38C6FBF5FE45}"/>
              </a:ext>
            </a:extLst>
          </p:cNvPr>
          <p:cNvSpPr txBox="1"/>
          <p:nvPr/>
        </p:nvSpPr>
        <p:spPr>
          <a:xfrm>
            <a:off x="236672" y="2165264"/>
            <a:ext cx="2677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기업과의 협업</a:t>
            </a:r>
          </a:p>
        </p:txBody>
      </p:sp>
      <p:pic>
        <p:nvPicPr>
          <p:cNvPr id="23" name="Picture 2" descr="포커스] 관광공사 '3억뷰' 대박영상...아시아서 많이 봤다">
            <a:extLst>
              <a:ext uri="{FF2B5EF4-FFF2-40B4-BE49-F238E27FC236}">
                <a16:creationId xmlns:a16="http://schemas.microsoft.com/office/drawing/2014/main" xmlns="" id="{F45CA195-B22F-4CD3-B646-746A49ED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 t="121" r="3972" b="-121"/>
          <a:stretch/>
        </p:blipFill>
        <p:spPr bwMode="auto">
          <a:xfrm>
            <a:off x="6251451" y="2878381"/>
            <a:ext cx="2600779" cy="2766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5" name="Picture 4" descr="my work에 있는 핀">
            <a:extLst>
              <a:ext uri="{FF2B5EF4-FFF2-40B4-BE49-F238E27FC236}">
                <a16:creationId xmlns:a16="http://schemas.microsoft.com/office/drawing/2014/main" xmlns="" id="{4D1CFA04-0095-4775-B53E-9CB35EE3D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3"/>
          <a:stretch/>
        </p:blipFill>
        <p:spPr bwMode="auto">
          <a:xfrm>
            <a:off x="3302023" y="2633324"/>
            <a:ext cx="2567652" cy="3011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C864A55-966B-439E-BDD6-38C6FBF5FE45}"/>
              </a:ext>
            </a:extLst>
          </p:cNvPr>
          <p:cNvSpPr txBox="1"/>
          <p:nvPr/>
        </p:nvSpPr>
        <p:spPr>
          <a:xfrm>
            <a:off x="3247344" y="2165264"/>
            <a:ext cx="2677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Banner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광고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C864A55-966B-439E-BDD6-38C6FBF5FE45}"/>
              </a:ext>
            </a:extLst>
          </p:cNvPr>
          <p:cNvSpPr txBox="1"/>
          <p:nvPr/>
        </p:nvSpPr>
        <p:spPr>
          <a:xfrm>
            <a:off x="6213335" y="2165264"/>
            <a:ext cx="2677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관광청과의 협업</a:t>
            </a:r>
          </a:p>
        </p:txBody>
      </p:sp>
      <p:cxnSp>
        <p:nvCxnSpPr>
          <p:cNvPr id="13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향후 </a:t>
            </a:r>
            <a:r>
              <a:rPr kumimoji="1" lang="ko-KR" altLang="en-US" sz="1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로드맵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0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148\Downloads\adriana-aceves-2-NlAJnSAZM-unsplash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5188" y="-26120"/>
            <a:ext cx="10404649" cy="69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-1188640" y="-26119"/>
            <a:ext cx="10441160" cy="6936432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-1772584" y="1124744"/>
            <a:ext cx="9144000" cy="4318739"/>
            <a:chOff x="2164813" y="957818"/>
            <a:chExt cx="9144000" cy="4318739"/>
          </a:xfrm>
        </p:grpSpPr>
        <p:sp>
          <p:nvSpPr>
            <p:cNvPr id="4" name="TextBox 3"/>
            <p:cNvSpPr txBox="1"/>
            <p:nvPr/>
          </p:nvSpPr>
          <p:spPr>
            <a:xfrm>
              <a:off x="2164813" y="4198178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감사합니다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64813" y="4630226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err="1" smtClean="0">
                  <a:solidFill>
                    <a:schemeClr val="bg1">
                      <a:lumMod val="95000"/>
                    </a:schemeClr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스텝</a:t>
              </a:r>
              <a:r>
                <a:rPr lang="ko-KR" altLang="en-US" sz="3600" dirty="0" err="1" smtClean="0">
                  <a:solidFill>
                    <a:schemeClr val="bg1">
                      <a:lumMod val="95000"/>
                    </a:schemeClr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인투러브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080988" y="957818"/>
              <a:ext cx="1321040" cy="2926072"/>
              <a:chOff x="6080988" y="941733"/>
              <a:chExt cx="1321040" cy="2926072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080988" y="941733"/>
                <a:ext cx="1321040" cy="2880320"/>
                <a:chOff x="3866342" y="3316138"/>
                <a:chExt cx="1321040" cy="2880320"/>
              </a:xfrm>
            </p:grpSpPr>
            <p:pic>
              <p:nvPicPr>
                <p:cNvPr id="9" name="Picture 2" descr="C:\Users\148\Downloads\KakaoTalk_20201125_184621497_03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66342" y="3316138"/>
                  <a:ext cx="1321040" cy="2880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모서리가 둥근 직사각형 11"/>
                <p:cNvSpPr/>
                <p:nvPr/>
              </p:nvSpPr>
              <p:spPr>
                <a:xfrm>
                  <a:off x="3994930" y="5525687"/>
                  <a:ext cx="1036408" cy="449372"/>
                </a:xfrm>
                <a:prstGeom prst="roundRect">
                  <a:avLst/>
                </a:prstGeom>
                <a:solidFill>
                  <a:srgbClr val="F4C61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1" name="Picture 3" descr="C:\Users\148\Downloads\danc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6261" y="2926702"/>
                <a:ext cx="941102" cy="9411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7" name="Picture 2" descr="C:\Users\148\Downloads\5cb0633d80f2cf201a4c325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29" y="1052736"/>
            <a:ext cx="2060573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329281" y="2190196"/>
            <a:ext cx="5563199" cy="3456384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4584" y="68398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  높은 관심을 받고 있는 춤 </a:t>
            </a:r>
            <a:r>
              <a:rPr lang="ko-KR" altLang="en-US" sz="2400" dirty="0" err="1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콘텐츠</a:t>
            </a:r>
            <a:endParaRPr lang="ko-KR" altLang="en-US" sz="24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58A105EA-1734-4895-83E9-477BCCAD1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4660" y="5327392"/>
            <a:ext cx="5826345" cy="307295"/>
          </a:xfrm>
        </p:spPr>
        <p:txBody>
          <a:bodyPr>
            <a:no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'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Vling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을 통해 검색한 한국 유튜브 채널 엔터테인먼트 분야의 구독자 순위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'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9512" y="2204864"/>
            <a:ext cx="2952327" cy="3456384"/>
            <a:chOff x="251521" y="2204864"/>
            <a:chExt cx="2952327" cy="345638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51521" y="2204864"/>
              <a:ext cx="2952327" cy="345638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17119DFF-2E8E-4DB4-BFEB-0A1223EBC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39" y="2319545"/>
              <a:ext cx="2695289" cy="31976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93677B0-4966-47B2-B86C-D3E11373F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7" y="2337896"/>
            <a:ext cx="5256584" cy="2989496"/>
          </a:xfrm>
          <a:prstGeom prst="rect">
            <a:avLst/>
          </a:prstGeom>
        </p:spPr>
      </p:pic>
      <p:pic>
        <p:nvPicPr>
          <p:cNvPr id="4098" name="Picture 2" descr="C:\Users\148\Downloads\check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" y="476672"/>
            <a:ext cx="873349" cy="8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269786" y="59398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문제</a:t>
            </a:r>
            <a:r>
              <a:rPr kumimoji="1"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인식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35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3329281" y="2190196"/>
            <a:ext cx="5563199" cy="3456384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79512" y="2204864"/>
            <a:ext cx="2952327" cy="3456384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58A105EA-1734-4895-83E9-477BCCAD1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2897" y="5411997"/>
            <a:ext cx="5127575" cy="177243"/>
          </a:xfrm>
        </p:spPr>
        <p:txBody>
          <a:bodyPr>
            <a:no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서울신문에서 주최하는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‘K-POP Cover Dance Festival’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2B837EA-C451-4F54-BD78-DD1733837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5" y="2374890"/>
            <a:ext cx="2727125" cy="31171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51487FC-9399-4027-AC09-AEDE69B274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486" y="2306159"/>
            <a:ext cx="5248787" cy="306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4584" y="68398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  K-POP</a:t>
            </a:r>
            <a:r>
              <a:rPr lang="ko-KR" altLang="en-US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으로 인해 관심을 받고 있는 </a:t>
            </a:r>
            <a:r>
              <a:rPr lang="en-US" altLang="ko-KR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K-POP Cover Dance</a:t>
            </a:r>
            <a:endParaRPr lang="ko-KR" altLang="en-US" sz="24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pic>
        <p:nvPicPr>
          <p:cNvPr id="27" name="Picture 2" descr="C:\Users\148\Downloads\check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" y="476672"/>
            <a:ext cx="873349" cy="8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269786" y="59398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문제</a:t>
            </a:r>
            <a:r>
              <a:rPr kumimoji="1"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인식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3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60848"/>
            <a:ext cx="9144000" cy="3168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636439" y="2348880"/>
            <a:ext cx="4049392" cy="1199137"/>
            <a:chOff x="642049" y="4509120"/>
            <a:chExt cx="4714732" cy="1396162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42049" y="4509120"/>
              <a:ext cx="4714732" cy="139616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28FDD0AD-9B6D-4132-976B-DA7379249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49" y="4623860"/>
              <a:ext cx="4714732" cy="1020878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4636439" y="3707503"/>
            <a:ext cx="4049392" cy="1199137"/>
            <a:chOff x="5545901" y="3522988"/>
            <a:chExt cx="4714732" cy="139616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545901" y="3522988"/>
              <a:ext cx="4714732" cy="139616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xmlns="" id="{0A48A7B5-6E09-418E-BD75-DEBF0AB9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947" y="3698569"/>
              <a:ext cx="4474639" cy="1050873"/>
            </a:xfrm>
            <a:prstGeom prst="rect">
              <a:avLst/>
            </a:prstGeom>
          </p:spPr>
        </p:pic>
      </p:grpSp>
      <p:pic>
        <p:nvPicPr>
          <p:cNvPr id="30" name="그림 29" descr="텍스트, 실내이(가) 표시된 사진&#10;&#10;자동 생성된 설명">
            <a:extLst>
              <a:ext uri="{FF2B5EF4-FFF2-40B4-BE49-F238E27FC236}">
                <a16:creationId xmlns:a16="http://schemas.microsoft.com/office/drawing/2014/main" xmlns="" id="{3FAF188D-9AE3-48C8-8718-5A17453B5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" y="2348880"/>
            <a:ext cx="3712858" cy="255776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4584" y="68398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  Dance</a:t>
            </a:r>
            <a:r>
              <a:rPr lang="ko-KR" altLang="en-US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를 창작물로 인정하지 않는 인식</a:t>
            </a:r>
          </a:p>
        </p:txBody>
      </p:sp>
      <p:pic>
        <p:nvPicPr>
          <p:cNvPr id="34" name="Picture 2" descr="C:\Users\148\Downloads\checkmar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" y="476672"/>
            <a:ext cx="873349" cy="8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269786" y="59398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문제</a:t>
            </a:r>
            <a:r>
              <a:rPr kumimoji="1"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인식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89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148\Downloads\ahmad-odeh-KHipnBn7sdY-unsplash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8000" contras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63" r="1"/>
          <a:stretch/>
        </p:blipFill>
        <p:spPr bwMode="auto">
          <a:xfrm>
            <a:off x="-1262660" y="-26119"/>
            <a:ext cx="10515180" cy="693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1188640" y="-26119"/>
            <a:ext cx="10441160" cy="6936432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83968" y="2348880"/>
            <a:ext cx="4608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5C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춤에 대한 </a:t>
            </a:r>
            <a:r>
              <a:rPr lang="ko-KR" altLang="en-US" sz="2800" b="1" dirty="0" err="1" smtClean="0">
                <a:solidFill>
                  <a:srgbClr val="F5C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니즈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는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높아졌지만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춤 창작물은 </a:t>
            </a:r>
            <a:r>
              <a:rPr lang="ko-KR" altLang="en-US" sz="2800" b="1" dirty="0" smtClean="0">
                <a:solidFill>
                  <a:srgbClr val="F5C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제대로 된 보상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을 받지 못한다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cxnSp>
        <p:nvCxnSpPr>
          <p:cNvPr id="7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 비교</a:t>
            </a:r>
            <a:endParaRPr kumimoji="1" lang="x-none" altLang="en-US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4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84584" y="68398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  Cover Dance </a:t>
            </a:r>
            <a:r>
              <a:rPr lang="ko-KR" altLang="en-US" sz="24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영상과 관련된 다양한 서비스들</a:t>
            </a:r>
          </a:p>
        </p:txBody>
      </p:sp>
      <p:pic>
        <p:nvPicPr>
          <p:cNvPr id="27" name="Picture 2" descr="C:\Users\148\Downloads\check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" y="476672"/>
            <a:ext cx="873349" cy="8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71599" y="2276872"/>
            <a:ext cx="7200801" cy="1359248"/>
            <a:chOff x="755576" y="2646110"/>
            <a:chExt cx="7200801" cy="135924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C76453F5-2B8F-4DB5-A3A4-8045F44B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368" y="2646110"/>
              <a:ext cx="1361215" cy="135924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8E856DD8-5157-449F-BD19-BA553C14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7" y="2646111"/>
              <a:ext cx="1440160" cy="135924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C67AA064-3936-44FF-9E7B-DBD8CD10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2646111"/>
              <a:ext cx="1440161" cy="135924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8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 비교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118" y="4644232"/>
            <a:ext cx="7463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유명한 소수 사람들에게 </a:t>
            </a:r>
            <a:endParaRPr lang="en-US" altLang="ko-K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과대한 이득이 집중되는 구조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29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148\Downloads\connor-jalbert-ax6DaZfREYQ-unsplash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102823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-1188640" y="-26119"/>
            <a:ext cx="10441160" cy="6936432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468560" y="2872938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Dance for </a:t>
            </a:r>
            <a:r>
              <a:rPr lang="en-US" altLang="ko-KR" sz="2800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what?</a:t>
            </a:r>
            <a:endParaRPr lang="ko-KR" altLang="en-US" sz="2800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19672" y="3481279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rgbClr val="E4C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Dance for </a:t>
            </a:r>
            <a:r>
              <a:rPr lang="en-US" altLang="ko-KR" sz="4800" spc="300" dirty="0" smtClean="0">
                <a:solidFill>
                  <a:srgbClr val="E4C2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FUN!</a:t>
            </a:r>
            <a:endParaRPr lang="ko-KR" altLang="en-US" sz="4800" spc="300" dirty="0">
              <a:solidFill>
                <a:srgbClr val="E4C25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cxnSp>
        <p:nvCxnSpPr>
          <p:cNvPr id="6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 소개</a:t>
            </a:r>
            <a:endParaRPr kumimoji="1" lang="x-none" altLang="en-US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0119" y="1849098"/>
            <a:ext cx="7836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춤을 즐기는 다수의 사람들에게 수익이 돌아가도록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4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148\Downloads\connor-jalbert-ax6DaZfREYQ-unsplash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102823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148\Downloads\KakaoTalk_20201125_184621497_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74" y="972832"/>
            <a:ext cx="2167972" cy="469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148\Downloads\5cb0633d80f2cf201a4c325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61" y="851665"/>
            <a:ext cx="3381625" cy="515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 소개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3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946408"/>
            <a:ext cx="3643719" cy="5336358"/>
            <a:chOff x="1886044" y="1124744"/>
            <a:chExt cx="3643719" cy="5336358"/>
          </a:xfrm>
        </p:grpSpPr>
        <p:pic>
          <p:nvPicPr>
            <p:cNvPr id="10242" name="Picture 2" descr="C:\Users\148\Downloads\KakaoTalk_20201125_184621497_0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1249914"/>
              <a:ext cx="2304256" cy="4989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148\Downloads\5cb0633d80f2cf201a4c325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044" y="1124744"/>
              <a:ext cx="3643719" cy="5336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36FEC39-3D39-A84A-8DDD-DDC77D63E263}"/>
              </a:ext>
            </a:extLst>
          </p:cNvPr>
          <p:cNvSpPr txBox="1"/>
          <p:nvPr/>
        </p:nvSpPr>
        <p:spPr>
          <a:xfrm>
            <a:off x="4275964" y="1679326"/>
            <a:ext cx="707245" cy="156966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x-none" sz="9600" b="1" dirty="0">
                <a:solidFill>
                  <a:schemeClr val="bg1">
                    <a:lumMod val="8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1</a:t>
            </a:r>
            <a:endParaRPr kumimoji="1" lang="x-none" altLang="en-US" sz="9600" b="1" dirty="0">
              <a:solidFill>
                <a:schemeClr val="bg1">
                  <a:lumMod val="8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DAD2DAA-001B-7D4F-B4D3-3F5C6280BB03}"/>
              </a:ext>
            </a:extLst>
          </p:cNvPr>
          <p:cNvSpPr txBox="1"/>
          <p:nvPr/>
        </p:nvSpPr>
        <p:spPr>
          <a:xfrm>
            <a:off x="5148064" y="2171768"/>
            <a:ext cx="39884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C000"/>
                </a:solidFill>
                <a:latin typeface="포천 오성과 한음 Bold" panose="020B0803000000000000" pitchFamily="34" charset="-127"/>
                <a:ea typeface="포천 오성과 한음 Bold" panose="020B0803000000000000" pitchFamily="34" charset="-127"/>
              </a:rPr>
              <a:t>Learn the DANCING</a:t>
            </a:r>
            <a:endParaRPr kumimoji="1" lang="x-none" altLang="en-US" sz="3200" b="1" dirty="0">
              <a:solidFill>
                <a:srgbClr val="FFC000"/>
              </a:solidFill>
              <a:latin typeface="포천 오성과 한음 Bold" panose="020B0803000000000000" pitchFamily="34" charset="-127"/>
              <a:ea typeface="포천 오성과 한음 Bold" panose="020B0803000000000000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13E37062-EC64-44BA-9D3A-B71C6B1AC363}"/>
              </a:ext>
            </a:extLst>
          </p:cNvPr>
          <p:cNvSpPr txBox="1">
            <a:spLocks/>
          </p:cNvSpPr>
          <p:nvPr/>
        </p:nvSpPr>
        <p:spPr>
          <a:xfrm>
            <a:off x="5148064" y="3429000"/>
            <a:ext cx="3456384" cy="65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유명 댄서들의 춤을 학습가능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13E37062-EC64-44BA-9D3A-B71C6B1AC363}"/>
              </a:ext>
            </a:extLst>
          </p:cNvPr>
          <p:cNvSpPr txBox="1">
            <a:spLocks/>
          </p:cNvSpPr>
          <p:nvPr/>
        </p:nvSpPr>
        <p:spPr>
          <a:xfrm>
            <a:off x="5148064" y="4149080"/>
            <a:ext cx="3456384" cy="65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챌린지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영상위주로 간단하고 쉬운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춤 영상을 제공</a:t>
            </a:r>
          </a:p>
        </p:txBody>
      </p:sp>
      <p:cxnSp>
        <p:nvCxnSpPr>
          <p:cNvPr id="16" name="직선 연결선[R] 3">
            <a:extLst>
              <a:ext uri="{FF2B5EF4-FFF2-40B4-BE49-F238E27FC236}">
                <a16:creationId xmlns:a16="http://schemas.microsoft.com/office/drawing/2014/main" xmlns="" id="{36B72568-6274-AD4E-AEDE-2F430E107169}"/>
              </a:ext>
            </a:extLst>
          </p:cNvPr>
          <p:cNvCxnSpPr/>
          <p:nvPr/>
        </p:nvCxnSpPr>
        <p:spPr>
          <a:xfrm>
            <a:off x="7010400" y="369907"/>
            <a:ext cx="2133600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00731DE-27FA-ED47-A5FB-8FC11EF083E8}"/>
              </a:ext>
            </a:extLst>
          </p:cNvPr>
          <p:cNvSpPr txBox="1"/>
          <p:nvPr/>
        </p:nvSpPr>
        <p:spPr>
          <a:xfrm>
            <a:off x="8135391" y="72010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 소개</a:t>
            </a:r>
            <a:endParaRPr kumimoji="1" lang="x-none" altLang="en-US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2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574</Words>
  <Application>Microsoft Office PowerPoint</Application>
  <PresentationFormat>화면 슬라이드 쇼(4:3)</PresentationFormat>
  <Paragraphs>149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5" baseType="lpstr">
      <vt:lpstr>Apple SD Gothic Neo Heavy</vt:lpstr>
      <vt:lpstr>AppleSDGothicNeoB00</vt:lpstr>
      <vt:lpstr>AppleSDGothicNeoH00</vt:lpstr>
      <vt:lpstr>AppleSDGothicNeoL00</vt:lpstr>
      <vt:lpstr>Bandal</vt:lpstr>
      <vt:lpstr>BM DoHyeon</vt:lpstr>
      <vt:lpstr>kiloji</vt:lpstr>
      <vt:lpstr>WenQuanYi Micro Hei</vt:lpstr>
      <vt:lpstr>맑은 고딕</vt:lpstr>
      <vt:lpstr>포천 오성과 한음 Bold</vt:lpstr>
      <vt:lpstr>포천 오성과 한음 Regular</vt:lpstr>
      <vt:lpstr>Arial</vt:lpstr>
      <vt:lpstr>Calibri</vt:lpstr>
      <vt:lpstr>Tahoma</vt:lpstr>
      <vt:lpstr>Times New Roman</vt:lpstr>
      <vt:lpstr>Wingdings</vt:lpstr>
      <vt:lpstr>Office 테마</vt:lpstr>
      <vt:lpstr>PowerPoint 프레젠테이션</vt:lpstr>
      <vt:lpstr>'Vling을 통해 검색한 한국 유튜브 채널 엔터테인먼트 분야의 구독자 순위'</vt:lpstr>
      <vt:lpstr>서울신문에서 주최하는 ‘K-POP Cover Dance Festival’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148</dc:creator>
  <cp:lastModifiedBy>Microsoft 계정</cp:lastModifiedBy>
  <cp:revision>70</cp:revision>
  <dcterms:created xsi:type="dcterms:W3CDTF">2020-11-25T04:52:39Z</dcterms:created>
  <dcterms:modified xsi:type="dcterms:W3CDTF">2020-11-27T00:51:17Z</dcterms:modified>
</cp:coreProperties>
</file>